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25"/>
  </p:notesMasterIdLst>
  <p:sldIdLst>
    <p:sldId id="256" r:id="rId2"/>
    <p:sldId id="1693" r:id="rId3"/>
    <p:sldId id="1694" r:id="rId4"/>
    <p:sldId id="1695" r:id="rId5"/>
    <p:sldId id="1700" r:id="rId6"/>
    <p:sldId id="944" r:id="rId7"/>
    <p:sldId id="945" r:id="rId8"/>
    <p:sldId id="946" r:id="rId9"/>
    <p:sldId id="1697" r:id="rId10"/>
    <p:sldId id="1698" r:id="rId11"/>
    <p:sldId id="1699" r:id="rId12"/>
    <p:sldId id="466" r:id="rId13"/>
    <p:sldId id="469" r:id="rId14"/>
    <p:sldId id="467" r:id="rId15"/>
    <p:sldId id="468" r:id="rId16"/>
    <p:sldId id="470" r:id="rId17"/>
    <p:sldId id="924" r:id="rId18"/>
    <p:sldId id="929" r:id="rId19"/>
    <p:sldId id="1696" r:id="rId20"/>
    <p:sldId id="477" r:id="rId21"/>
    <p:sldId id="1542" r:id="rId22"/>
    <p:sldId id="1615" r:id="rId23"/>
    <p:sldId id="1701" r:id="rId24"/>
    <p:sldId id="1545" r:id="rId25"/>
    <p:sldId id="1556" r:id="rId26"/>
    <p:sldId id="1559" r:id="rId27"/>
    <p:sldId id="1580" r:id="rId28"/>
    <p:sldId id="1605" r:id="rId29"/>
    <p:sldId id="1583" r:id="rId30"/>
    <p:sldId id="1588" r:id="rId31"/>
    <p:sldId id="1607" r:id="rId32"/>
    <p:sldId id="1601" r:id="rId33"/>
    <p:sldId id="1608" r:id="rId34"/>
    <p:sldId id="1609" r:id="rId35"/>
    <p:sldId id="1568" r:id="rId36"/>
    <p:sldId id="1614" r:id="rId37"/>
    <p:sldId id="1617" r:id="rId38"/>
    <p:sldId id="1618" r:id="rId39"/>
    <p:sldId id="1619" r:id="rId40"/>
    <p:sldId id="1624" r:id="rId41"/>
    <p:sldId id="1620" r:id="rId42"/>
    <p:sldId id="1623" r:id="rId43"/>
    <p:sldId id="1702" r:id="rId44"/>
    <p:sldId id="1641" r:id="rId45"/>
    <p:sldId id="1642" r:id="rId46"/>
    <p:sldId id="1644" r:id="rId47"/>
    <p:sldId id="1647" r:id="rId48"/>
    <p:sldId id="1643" r:id="rId49"/>
    <p:sldId id="1690" r:id="rId50"/>
    <p:sldId id="1676" r:id="rId51"/>
    <p:sldId id="1691" r:id="rId52"/>
    <p:sldId id="1684" r:id="rId53"/>
    <p:sldId id="1688" r:id="rId54"/>
    <p:sldId id="1703" r:id="rId55"/>
    <p:sldId id="1707" r:id="rId56"/>
    <p:sldId id="1719" r:id="rId57"/>
    <p:sldId id="1735" r:id="rId58"/>
    <p:sldId id="1785" r:id="rId59"/>
    <p:sldId id="1739" r:id="rId60"/>
    <p:sldId id="1746" r:id="rId61"/>
    <p:sldId id="1747" r:id="rId62"/>
    <p:sldId id="1748" r:id="rId63"/>
    <p:sldId id="1773" r:id="rId64"/>
    <p:sldId id="1776" r:id="rId65"/>
    <p:sldId id="1780" r:id="rId66"/>
    <p:sldId id="1781" r:id="rId67"/>
    <p:sldId id="1786" r:id="rId68"/>
    <p:sldId id="1787" r:id="rId69"/>
    <p:sldId id="1793" r:id="rId70"/>
    <p:sldId id="1802" r:id="rId71"/>
    <p:sldId id="1788" r:id="rId72"/>
    <p:sldId id="1809" r:id="rId73"/>
    <p:sldId id="1810" r:id="rId74"/>
    <p:sldId id="1811" r:id="rId75"/>
    <p:sldId id="1821" r:id="rId76"/>
    <p:sldId id="2028" r:id="rId77"/>
    <p:sldId id="2029" r:id="rId78"/>
    <p:sldId id="2030" r:id="rId79"/>
    <p:sldId id="2031" r:id="rId80"/>
    <p:sldId id="2032" r:id="rId81"/>
    <p:sldId id="1824" r:id="rId82"/>
    <p:sldId id="1812" r:id="rId83"/>
    <p:sldId id="1825" r:id="rId84"/>
    <p:sldId id="1839" r:id="rId85"/>
    <p:sldId id="1838" r:id="rId86"/>
    <p:sldId id="1842" r:id="rId87"/>
    <p:sldId id="1847" r:id="rId88"/>
    <p:sldId id="1848" r:id="rId89"/>
    <p:sldId id="1888" r:id="rId90"/>
    <p:sldId id="1855" r:id="rId91"/>
    <p:sldId id="1863" r:id="rId92"/>
    <p:sldId id="1887" r:id="rId93"/>
    <p:sldId id="1912" r:id="rId94"/>
    <p:sldId id="1858" r:id="rId95"/>
    <p:sldId id="1913" r:id="rId96"/>
    <p:sldId id="1866" r:id="rId97"/>
    <p:sldId id="1879" r:id="rId98"/>
    <p:sldId id="1880" r:id="rId99"/>
    <p:sldId id="1914" r:id="rId100"/>
    <p:sldId id="2020" r:id="rId101"/>
    <p:sldId id="2021" r:id="rId102"/>
    <p:sldId id="2025" r:id="rId103"/>
    <p:sldId id="2022" r:id="rId104"/>
    <p:sldId id="2023" r:id="rId105"/>
    <p:sldId id="2024" r:id="rId106"/>
    <p:sldId id="2034" r:id="rId107"/>
    <p:sldId id="2026" r:id="rId108"/>
    <p:sldId id="1915" r:id="rId109"/>
    <p:sldId id="1996" r:id="rId110"/>
    <p:sldId id="1991" r:id="rId111"/>
    <p:sldId id="1992" r:id="rId112"/>
    <p:sldId id="1997" r:id="rId113"/>
    <p:sldId id="1998" r:id="rId114"/>
    <p:sldId id="1999" r:id="rId115"/>
    <p:sldId id="2000" r:id="rId116"/>
    <p:sldId id="2009" r:id="rId117"/>
    <p:sldId id="2011" r:id="rId118"/>
    <p:sldId id="2014" r:id="rId119"/>
    <p:sldId id="2017" r:id="rId120"/>
    <p:sldId id="2019" r:id="rId121"/>
    <p:sldId id="2033" r:id="rId122"/>
    <p:sldId id="1871" r:id="rId123"/>
    <p:sldId id="394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940"/>
    <a:srgbClr val="00B050"/>
    <a:srgbClr val="FF0000"/>
    <a:srgbClr val="FFB7B7"/>
    <a:srgbClr val="D73F09"/>
    <a:srgbClr val="1E77B4"/>
    <a:srgbClr val="59B4BB"/>
    <a:srgbClr val="BBE0E3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91" autoAdjust="0"/>
    <p:restoredTop sz="89537" autoAdjust="0"/>
  </p:normalViewPr>
  <p:slideViewPr>
    <p:cSldViewPr snapToGrid="0">
      <p:cViewPr varScale="1">
        <p:scale>
          <a:sx n="101" d="100"/>
          <a:sy n="101" d="100"/>
        </p:scale>
        <p:origin x="2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5-04T21:30:49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 16430 187 0,'-2'-25'263'0,"-8"2"18"0,7 3-8 15,-2 2-22-15,0 3-29 16,-2 2-24-16,5 0-1 16,-3 5 16-16,0 0 26 15,2 1 23-15,-2 2 15 16,-2-1 2-16,0 5-12 16,-3-3-28-16,-5 1-33 0,0 3-29 15,-4 0-18-15,-4 3-16 16,1 2-11-16,-2 6-7 15,-1-1-14-15,-2 5-12 16,2 2-9-16,3 5-7 16,-2 5-11-16,-1 3-11 15,5 6-9-15,1 9-9 0,4 9-9 16,-2 4-10-16,9 8-6 16,6 6-4-16,-3 1 1 15,10-1 1-15,-3-3 1 16,11-2 4-16,1-4 4 15,8-3 2-15,1-4-3 16,1-4 1-16,3-3 2 0,5-8-5 16,5-7 2-16,3-9 2 15,-1-11-1-15,5-12 3 16,3-15-1-16,0-13 3 16,4-12-4-16,-1-10-4 15,-8-11-1-15,-3-4-5 16,3-6-2-16,-20 1-3 0,-2-2-2 15,-11 0-2-15,-9 4 1 16,-19 2-5-16,-11 2-3 16,-9 6-4-16,-5 8-6 15,-3 7-14-15,2 7-32 16,4 6-67-16,4 6-167 16,10 6-311-16,7 2-200 15,0 1-97-15,3 2-27 16,5-3 36-16,-3 0 153 0,3-1 305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5-04T21:33:45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18610 3449 18 0,'0'-8'291'16,"0"1"52"-16,5 0 53 15,0-2-23-15,-3 0-39 0,-2 0-17 16,10 3-1-16,-10-3-4 16,8 4-19-16,-8-3-31 15,2 4-37-15,-2 3-31 16,10-2-28-16,-10 3-23 16,2 3-16-16,3-2-7 0,-2 7-3 15,-3 2-8-15,5 4-12 16,0 4-15-16,-5 4-7 15,0 3-8-15,2 2-1 16,-2 5-8-16,-2-1-7 0,2 3-7 16,-5 0-4-16,0 1-4 15,5-3-3-15,0 0 0 16,0-2-2-16,0 1-1 16,5-1-2-16,-5-3-6 15,0-2-1-15,0-2 4 0,-5-3 9 16,5-3 8-16,0-2 7 15,0-4 6-15,0-1 0 16,-3-1-6-16,-2 0-10 16,5 0-10-16,-2 0-9 15,2 0-9-15,0 0-4 0,-5-2-6 16,5-1 0-16,-5-3 2 16,5 1 4-16,0-3 0 15,-2-1 2-15,-6-1 2 16,-2-3-1-16,-2-1-3 0,5-2-5 15,-6-2-3-15,4-4 0 16,-1-3-1-16,2-2-1 16,-4 0 1-16,10-3 1 15,-11 1 1-15,6 2 0 16,-5 2-1-16,4 2-1 0,-2 2 2 16,8 2 0-16,-8 1 1 15,10 4-1-15,-2 1-1 16,-3 1-3-16,5 3 0 15,0 2-1-15,7 3 2 0,-2 0 0 16,0 7 3-16,2 0 3 16,1 2 0-16,-1 4-2 15,3-1 0-15,0 2 0 16,2-2 1-16,5 1-1 16,-2 0-1-16,5 0 1 0,-3-2-1 15,3-3 1-15,-6-2 0 16,4-3 0-16,-4-3 2 15,4-2 1-15,-9-3 4 16,9-6 2-16,-4-1 7 16,4-2 8-16,-4-3 8 0,4-4 9 15,1 1 4-15,-6-4-1 16,1 1-4-16,1 0-8 16,-2-2-9-16,-1 2-13 15,-5 0-11-15,6 0-10 16,-6 2-37-16,5-2-69 0,-7 3-141 15,-5-5-330-15,-5 6-231 16,-7 5-117-16,-8 7-33 16,-14 13 32-16,-15 10 122 0,-13 11 322 15</inkml:trace>
  <inkml:trace contextRef="#ctx0" brushRef="#br0" timeOffset="8454.23">12055 15916 113 0,'-9'3'263'15,"6"-3"29"-15,-2 0 3 16,0-3-15-16,5-2-24 15,0 1-17-15,5-5-5 16,0 1-3-16,7 0-15 0,-2-3-11 16,7 1-13-16,-2-3-11 15,10 0-9-15,-1 0-6 16,-1 1-4-16,6 0-4 16,-2-1 0-16,0 1-3 15,0-2-13-15,5 3-22 0,0-4-20 16,0-1-17-16,5 0-18 15,-5 0-12-15,3 1-10 16,2-2-11-16,2 3-3 16,-4 0-4-16,4-1-4 15,0-1-2-15,6-3 6 16,-1 1 18-16,3-2 7 16,2-1 2-16,3-3 2 0,-1 1-1 15,-4-4-6-15,5 0-17 16,-1-1-11-16,1-2-3 15,2-1-2-15,-2 1 3 16,9-1 1-16,-1 1 0 16,-1 1 1-16,5 3 1 15,-10 0-4-15,10 2-5 0,-5-1-2 16,0 0-4-16,2 0-3 16,-6 1-1-16,-4 1-1 15,6 2-1-15,-10 2-2 16,4 1 0-16,-4 0-1 15,2 0 0-15,-2 0 0 16,10-4 0-16,-11 1-2 0,6-1-6 16,-5 3-5-16,5-1-3 15,-3 4 2-15,3 0 2 16,-11 3 1-16,9 1 10 16,1-1 8-16,1-1 2 15,0-2-2-15,-1-2 2 16,4-3 0-16,4 0-3 0,2-1-1 15,-7 2-1-15,3 2 1 16,-5 2-1-16,2 2 0 16,-3 0-2-16,1 1 1 15,0 1-1-15,-1 0-1 16,1-5 0-16,5 1 0 16,-6-2 0-16,1 2-1 0,0-2 0 15,-3 4-2-15,0 0 0 16,-2 1-1-16,2-1 1 15,-7 1 1-15,7-1 13 16,-7-1 10-16,7-2 5 16,-2 1 4-16,0-2 1 0,2 0 1 15,-2 2-10 1,0-2-6-16,-3 2-3 0,5-2-2 16,-2 2-2-16,0-2 1 15,2 2-3-15,3-2 0 16,-10 2 0-16,9 0-1 15,-1 2 0-15,-4 0-1 16,1 2 1-16,5-1 0 16,-3-1-1-16,-2-1 0 0,-1 3-1 15,4-1 0-15,-8 0-1 16,2 1-2-16,5 2 1 16,-7-3-2-16,7 0 0 15,-2 1 0-15,0-2-1 16,2-1 1-16,-7 1-2 15,7-2 4-15,-7 2 0 16,2 1-13-16,5 3-1 0,-7 1-2 16,7 0 2-16,-2-2-2 15,5 0 1-15,0-1 12 16,-1-2 4-16,3 5 3 16,-2-2 0-16,0 0 0 15,4 2 2-15,1 0 0 16,5-2 0-16,-1-1-2 0,1-1 3 15,-1 1-3-15,1-3-3 16,2-4 0-16,-5 1-1 16,2 2 1-16,-2 0-4 15,-7 0 1-15,2 4-1 16,-2-3 1-16,0 3-1 16,-1-1-3-16,-4-1 1 15,5 1 0-15,-1-2 0 0,-1-4 11 16,1-1 8-16,-4-1 4 15,0 0 5-15,2 2 3 16,-5-3 4-16,-2 2-12 16,-2 2-8-16,1 2-5 15,-1-2 1-15,-1 0-4 16,3-1 0-16,2-3 1 0,6-1 0 16,1 0-1-16,1 0-2 15,-3-3 1-15,8 4-2 16,-1-2-3-16,-1 1 1 15,1 2 0-15,-2 1 1 16,3-1-7-16,2 1-2 16,-2-2-1-16,-3 1-1 0,5 2 1 15,-2-1-1-15,-1 2 4 16,-4 0 3-16,2 2 1 16,-2 0 12-16,4 3 7 15,-4 3 5-15,0-1 2 16,-6 0 4-16,1 0-1 15,2-1-8-15,-7 1-4 16,7-1-3-16,-2 1 0 0,-2 1-2 16,-1-2 1-16,-2 2-1 15,2-1-1-15,0 1-1 16,1-1-1-16,-4-2-1 16,-1 3 1-16,2-1-2 15,-8 2 1-15,3 2-1 16,-7-2 1-16,7 0 0 15,-5 0-2-15,2-4 1 16,3 1-1-16,-3-4-3 0,8 1-1 16,-7-2-1-16,4 1 1 15,0-2-1-15,1 2 1 16,2 2 2-16,-3-1 0 16,0 3 1-16,-4-1 0 15,4 1-1-15,-2 1-1 16,-2-2 1-16,6 1-1 0,-1-3 1 15,-6 1-1-15,3 0-10 16,-2-2-3-16,2 0-5 16,-3-2 1-16,3 0 2 15,-3 2 3-15,6-2 10 16,9 2 7-16,-5 1 5 16,6-2 2-16,1 3-2 0,6 0 1 15,0-1-2-15,2 1 0 16,0 0-1-16,0-1 0 15,0-1 0-15,-3 2-2 16,-4 1-1-16,-5-1-1 16,-8 5-1-16,-7 1-1 15,-2 1-2-15,-8 0-2 0,-5 2-2 16,-2 2-24-16,-8-1-72 16,3 1-179-16,-2-1-317 15,-8-1-168-15,2-6-87 16,-4-5-25-16,-6-7 47 15,-11-9 169-15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5-04T22:00:48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17670 16221 46 0,'-3'0'333'0,"3"0"54"15,-9 0 54-15,9 0 2 0,-8 0-83 16,8 0-41-16,-2 0-26 16,-3 0-20-16,0 0-11 15,5 0-1-15,-3 0-5 16,-2 0-16-16,3 0-14 15,-8 0-18-15,3-2-26 16,-6 1-43-16,1-1-40 16,-3 0-23-16,1-2-15 0,-9 1-10 15,4-3-8-15,-1 5-4 16,0-3-3-16,6 0 5 16,-6 4 1-16,0 2-2 15,3 2-2-15,-3 1 4 16,1 4 5-16,4 0-2 15,-5 5 0-15,0 6-4 0,-2 5-6 16,-5 2-1-16,8 7 1 16,-6 1 1-16,5 5 5 15,1-1 2-15,4 1 7 16,2 2-2-16,1-1-2 16,0-1 1-16,9 1 1 15,-4 0 1-15,7-2-5 16,0 2-5-16,0-2-4 15,7 1-10-15,-4-2-8 0,9-3-7 16,5-1-2-16,3-3-3 16,-5-3-3-16,9-3 4 15,4-2 1-15,-1-3 5 16,5-2 3-16,5-5 6 16,-3-5 4-16,10-8-2691 15,3-4 2709-15,2-8-14 16,3-4-13-16,0-6 1 15,-1-1 97-15,-9-1-43 16,0-3-81 0,-3-2 49-16,-7-3-39 15,-9-4-5-15,-4-3-8 16,-9-3 23-16,-2 5-29 16,-8 2-100-16,-8 1-9 15,-2 1-2 1,-2-2 96-16,5-5 7 15,-1-5 13-15,1-7-15 16,-1-2 44-16,4 0-52 16,-4 2 9-1,1 5 4-15,-15 8-26 16,2 5 38-16,-2 8 22 16,-8 5-15-16,1 4-7 15,-3 4-79-15,0 6-126 16,0 2-378-16,7 3-348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5-04T22:01:59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17158 10490 129 0,'-3'0'374'16,"3"0"73"-16,-5 0 79 15,1 1-10-15,4 1-38 16,-3-2-25-16,-2 2-38 16,3 0-51-16,2-1-64 0,0-1-72 15,0 3-63-15,-5-2-49 16,5-1-24-16,0 0-8 15,0 0 1-15,0 0 7 16,0 0 3-16,0 2 3 0,0-2 1 16,0 0-1-16,0 0 3 15,0 1-3-15,0 1-3 16,0-2-9-16,-5 2-6 16,5-2-9-16,0 0-11 15,0 0-14-15,-3-2-11 0,-2 2-8 16,3 0-10-16,-3 0-2 15,0 0-4-15,3 0-2 16,2 0-1-16,0-2-4 16,2 2-1-16,8-1 0 0,-3-1-2 15,8-2 2-15,5-1 1 16,0-2 2-16,9-1 2 16,-7 2-4-16,3-2-2 15,-1 3 1-15,-9 0 3 0,2 1 12 16,-9 2 17-16,-1 0 10 15,-2 1 7-15,-5-1 0 16,-10 2-2-16,3 2-13 16,-5-1-15-16,-8 1-9 15,5 1-7-15,-5 3-3 0,1 0-1 16,-1-1 0-16,0 0 0 16,1 2-2-16,6-1-1 15,1-2 0-15,5-1 0 16,-3-1-2-16,10 1-2 15,0-3 3-15,5 3 3 0,2-3 4 16,10-3 6-16,-2 2 3 16,2-3 4-16,3 1-1 15,2-3-2-15,-5 2-1 0,-2-1-2 16,2 2 2-16,-7-1 8 16,0 0 9-16,-7 1 6 15,-3-1 4-15,0 2-1 16,-3 1-3-16,-9 2-12 15,-8 3-9-15,0 3-6 16,-9 4-3-16,2 2 0 0,5 1 7 16,-3-1 1-16,8-3-1 15,7-1-1-15,10-2-1 16,0-5-2-16,10-2-8 16,14-7-2-16,4-2-1 0,4-3-1 15,4-1 0-15,-4-1-2 16,0 1 0-16,-4 0 1 15,-4 4 3-15,-9 0 12 16,-3 4 12-16,-9 3 6 0,-6 2 8 16,-9 4 12-16,-13 3 5 15,3 4-9-15,-7 1-5 16,6 3-9-16,-6-2-26 16,7-3-54-16,2-1-86 15,3-2-110-15,9-5-157 0,4-2-220 16,4 0-290-16,0 0-123 15,0-6-8-15,9 1 59 16,-6-4 131-16,2 1 207 16</inkml:trace>
  <inkml:trace contextRef="#ctx0" brushRef="#br0" timeOffset="2747.81">16949 6313 17 0,'0'0'252'0,"0"0"41"15,0 0 4-15,0 3-13 16,0-3-11-16,0 1-6 15,0-1-2-15,0 0-4 0,0 0 2 16,-5 0-3-16,5 2-2 16,0-2-8-16,0 0-6 15,0 1-4-15,0 1-10 0,-3-2-19 16,3 0-26-16,0 0-28 16,0 0-31-16,0 0-28 15,0 3-20-15,0-3-17 16,0 0-9-16,0 0-4 15,0 0-2-15,0 0-4 0,0 0 0 16,0 0-7-16,0 1-4 16,0-1-7-16,0 3-7 15,0-3-5-15,3 0 0 16,-3 2 7-16,7-2 5 16,3 2 10-16,0 0 11 0,0-2 11 15,2-2 4-15,-2 0 4 16,7 0 1-16,-2-1 0 15,2-1-6-15,-2-2-6 16,4 0-8-16,-1 0-9 0,-4 1-9 16,-1 0-5-16,-6 3 3 15,5-1 11-15,-7-2 15 16,-2 4 8-16,-3 0 4 16,0 1 0-16,-8 1-7 15,-4 0-14-15,0 1-20 0,-8 1-9 16,0 0-5-16,1 0-4 15,4 1-2-15,-5 0 0 16,3-3 0-16,2 2-2 16,3 0-3-16,5-3-1 15,2 1-1-15,0 1-3 0,10-2 1 16,2 0 2-16,3 0 2 16,5-3 1-16,-1 0 2 15,4 0 0-15,-4-2 1 0,6 0 0 16,-8 3 3-16,1-1 5 15,-6-2 11-15,3 4 9 16,-8 0 8-16,3 1 4 16,-10 1-2-16,3 0-4 15,-8 4-12-15,-2 0-8 0,2 3-10 16,0 0-3-16,0-1-2 16,0 1 0-16,3-4 0 15,0 2-1-15,2-3 0 16,5 1-1-16,5 0-1 15,2-3 1-15,5-2-1 0,3-3-1 16,-3 0 1-16,6-3 4 16,-6 2 4-16,-5 1 8 15,-4-1 4-15,-3 1 4 0,0 1 0 16,-3 0-2-16,-9 3-15 16,0 3-45-16,-1 0-70 15,-1 4-108-15,-6 2-220 16,0 0-354-16,1 0-173 15,-11 0-66-15,3 0 14 16,-7-5 78-16,-3-6 205 0</inkml:trace>
  <inkml:trace contextRef="#ctx0" brushRef="#br0" timeOffset="7378.2">19937 8373 15 0,'0'6'465'0,"-5"-2"82"16,5 2 58-16,0-3 44 16,0-1-101-16,0-2-107 15,5-2-80-15,2-1-42 0,13-4-26 16,0-2-20-16,4 0-27 15,1-3-50-15,7 3-36 16,-10-2-23-16,7 2-21 16,-1 1-17-16,-1-2-17 15,-3 1-16-15,1-2-18 0,-3 4-14 16,-2 0-13-16,-1-2-18 16,-6 4-32-16,4-1-49 15,-15-1-96-15,-2 1-149 16,0 0-186-16,-7 0-231 15,-5 1-108-15,-3 1-25 0,-10 1 55 16,-2-1 126-16,-2 3 177 16</inkml:trace>
  <inkml:trace contextRef="#ctx0" brushRef="#br0" timeOffset="7604.12">20013 8259 388 0,'0'0'525'16,"7"3"137"-16,6-1 103 15,-1-1-69-15,-2 7-56 0,2 3-61 16,-2 7-92-16,-3 7-112 16,-4 5-98-16,2 2-77 15,0-2-67-15,2 0-74 16,-4-3-86-16,6-5-103 16,-1-5-152-16,-6-9-234 15,8-6-252-15,-7-6-113 0,-3-6-23 16,0-5 38-16,-3-3 120 15,-7-3 215-15</inkml:trace>
  <inkml:trace contextRef="#ctx0" brushRef="#br0" timeOffset="8224.01">20520 7791 43 0,'-5'-9'492'16,"3"7"82"-16,2-2 82 0,2 4 97 15,8 3-80-15,2 1-135 16,3 7-97-16,0 7-50 15,7 7-57-15,-2 7-75 16,-5 6-65-16,-1 4-50 0,8 3-36 16,-12 2-28-16,8-2-21 15,-4 0-21-15,4-3-13 16,-6-5-10-16,-2-1-7 16,0-5-6-16,-1-6-9 15,1-4-5-15,-7-5-5 0,-3-6-10 16,0-4-8-16,0-6-8 15,5-3 0-15,0-3 0 16,-3-4 1-16,5-3 7 16,6-1 12-16,4 1 7 15,-2 1 7-15,2 3-1 0,3 2 5 16,-6 3-2-16,4 4 1 16,1 1 0-16,-9 5 1 15,10 3 4-15,-8 3 2 16,0 5 8-16,-4 1 9 0,2 0 12 15,-3-1 9-15,-7 1 4 16,-5-2 4-16,3 0-1 16,-11-2-6-16,-6 1-9 15,-1-3-7-15,-5 0-4 16,1-2-19-16,4-1-52 0,5-2-117 16,-2-7-249-16,5-7-295 15,4-6-158-15,8-9-71 16,-2-6 4-16,2-11 89 15,0-13 234-15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1-05-04T22:03:42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19747 5227 243 0,'0'4'410'16,"0"-2"76"-16,-5 0 69 15,0-1-76-15,5 1-79 16,0-2-49-16,0-2-30 16,10 1-25-16,-7-3-30 0,4-1-23 15,3-1-8-15,2 1-5 16,-2 1-20-16,2-1-24 15,6 1-14-15,1-1-10 16,1 1-8-16,0 1-12 16,-1 0-11-16,-4 0-15 0,2 3-20 15,-4 0-18-15,-1 0-23 16,-2 3-16-16,0-3-17 16,0 0-10-16,2-3-9 15,5 1-16-15,-2-3-22 16,2 2-40-16,-2-3-50 0,-3 2-65 15,0 4-96-15,-9-2-144 16,7 2-227-16,-10 0-149 16,0 0-51-16,-10 6 11 0,-10 0 75 15,1 2 137-15</inkml:trace>
  <inkml:trace contextRef="#ctx0" brushRef="#br0" timeOffset="1450.86">20651 5267 83 0,'-3'2'317'16,"-7"-2"58"-16,3 1 40 15,4-1-46-15,-1 0-31 16,-1 0-28-16,5 0-25 15,-3 0-17-15,-2 0-6 0,5 2 0 16,0-2-3-16,-2 2-10 16,2 0-21-16,0-2-29 15,0 2-38-15,0-2-45 16,0 0-37-16,0 0-21 0,0 0-6 16,0 0 4-16,0 0 9 15,2 0 8-15,-2 0 7 16,5 0 3-16,-2-2 2 15,6 2-2-15,-6-2 2 16,9 0 2-16,-4-1 3 0,9-1 4 16,-5-1 1-16,-2-2 1 15,12-1-3-15,-2-2-4 16,0-1-7-16,2 2-10 16,-3-2-8-16,6 2-12 15,0 1-11-15,-6 1-12 0,1-1-8 16,0 0-3-16,-6 4-2 15,6-1 6-15,-3-1 0 16,-2 0 4-16,-3 3 0 16,1 0-1-16,-6-1-3 0,0 2-7 15,-2 0-8-15,0 1-17 16,-2 1-33-16,2-2-65 16,-5 0-99-16,-5-3-211 15,2-1-345-15,-7 1-173 16,1 0-68-16,-9 1 8 0,-6 0 71 15,2 3 195-15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2F9D4-9DC5-4F69-96EE-C0085E48CA19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9C55F-6F3E-4A53-8EA6-E6648FC9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56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43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2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8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5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5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56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79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09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41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9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57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EC17E-4ED7-46CE-8966-8ED2F5459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4B989E-E032-483C-A04A-5E5CA8153020}"/>
              </a:ext>
            </a:extLst>
          </p:cNvPr>
          <p:cNvSpPr txBox="1">
            <a:spLocks/>
          </p:cNvSpPr>
          <p:nvPr userDrawn="1"/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venir Next LT Pro" panose="020B0504020202020204" pitchFamily="34" charset="0"/>
                <a:ea typeface="Avenir Next LT Pro" panose="020B0504020202020204" pitchFamily="34" charset="0"/>
                <a:cs typeface="Avenir Next LT Pro" panose="020B0504020202020204" pitchFamily="34" charset="0"/>
              </a:defRPr>
            </a:lvl1pPr>
          </a:lstStyle>
          <a:p>
            <a:r>
              <a:rPr lang="en-US" dirty="0"/>
              <a:t>Next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55A0D-CB56-437C-8654-B4D7670CA199}"/>
              </a:ext>
            </a:extLst>
          </p:cNvPr>
          <p:cNvGrpSpPr/>
          <p:nvPr userDrawn="1"/>
        </p:nvGrpSpPr>
        <p:grpSpPr>
          <a:xfrm>
            <a:off x="1212714" y="2895600"/>
            <a:ext cx="1279795" cy="1279795"/>
            <a:chOff x="5746615" y="274184"/>
            <a:chExt cx="698770" cy="698770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7F28812-8EFB-41F3-87AD-40953B355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800128" y="289200"/>
              <a:ext cx="626648" cy="629896"/>
            </a:xfrm>
            <a:prstGeom prst="ellipse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F903A2-6CB3-4596-BADC-10AC3DD3FEC4}"/>
                </a:ext>
              </a:extLst>
            </p:cNvPr>
            <p:cNvSpPr/>
            <p:nvPr userDrawn="1"/>
          </p:nvSpPr>
          <p:spPr>
            <a:xfrm>
              <a:off x="5746615" y="274184"/>
              <a:ext cx="698770" cy="698770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C3EE1B5-0DEF-445B-874D-8971C350C9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783076" y="313421"/>
              <a:ext cx="626648" cy="629896"/>
            </a:xfrm>
            <a:prstGeom prst="ellipse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DD3997-FE72-40CB-B02A-01FE3B479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315325" cy="1419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AD8DB-2D7B-462B-9126-9F0816BDB5AD}"/>
              </a:ext>
            </a:extLst>
          </p:cNvPr>
          <p:cNvSpPr txBox="1"/>
          <p:nvPr userDrawn="1"/>
        </p:nvSpPr>
        <p:spPr>
          <a:xfrm>
            <a:off x="1200953" y="3446584"/>
            <a:ext cx="1280160" cy="91440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913392"/>
              </a:avLst>
            </a:prstTxWarp>
            <a:spAutoFit/>
          </a:bodyPr>
          <a:lstStyle/>
          <a:p>
            <a:pPr algn="ctr"/>
            <a:r>
              <a:rPr lang="en-US" b="1" spc="300" dirty="0"/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182233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4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05FCB-D897-4BA5-AF8F-8BBB1B48C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3930-84D6-47D2-B40F-F75998C00EBC}"/>
              </a:ext>
            </a:extLst>
          </p:cNvPr>
          <p:cNvSpPr txBox="1"/>
          <p:nvPr/>
        </p:nvSpPr>
        <p:spPr>
          <a:xfrm>
            <a:off x="2724150" y="2515897"/>
            <a:ext cx="6743700" cy="182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1500" b="1" spc="600" dirty="0">
                <a:solidFill>
                  <a:schemeClr val="bg1"/>
                </a:solidFill>
                <a:latin typeface="Avenir Next LT Pro" panose="020B0504020202020204" pitchFamily="34" charset="0"/>
              </a:rPr>
              <a:t>RECAP</a:t>
            </a:r>
          </a:p>
          <a:p>
            <a:pPr algn="ctr">
              <a:lnSpc>
                <a:spcPct val="70000"/>
              </a:lnSpc>
            </a:pPr>
            <a:r>
              <a:rPr lang="en-US" sz="4400" b="1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From Last Lecture</a:t>
            </a:r>
            <a:endParaRPr lang="en-US" sz="11500" b="1" spc="-15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thic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FC0E4-8AE8-49A2-A4D0-C4D8E072579E}"/>
              </a:ext>
            </a:extLst>
          </p:cNvPr>
          <p:cNvGrpSpPr/>
          <p:nvPr userDrawn="1"/>
        </p:nvGrpSpPr>
        <p:grpSpPr>
          <a:xfrm>
            <a:off x="11779709" y="4"/>
            <a:ext cx="433421" cy="358604"/>
            <a:chOff x="2611179" y="2441428"/>
            <a:chExt cx="502444" cy="415712"/>
          </a:xfrm>
        </p:grpSpPr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3DAA9D11-FED4-43CA-9777-1AE59AFD02E9}"/>
                </a:ext>
              </a:extLst>
            </p:cNvPr>
            <p:cNvSpPr/>
            <p:nvPr/>
          </p:nvSpPr>
          <p:spPr>
            <a:xfrm rot="5400000">
              <a:off x="2656490" y="2425446"/>
              <a:ext cx="415712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A9B60-6EA9-4948-91E8-138B7CC9770C}"/>
                </a:ext>
              </a:extLst>
            </p:cNvPr>
            <p:cNvSpPr txBox="1"/>
            <p:nvPr/>
          </p:nvSpPr>
          <p:spPr>
            <a:xfrm>
              <a:off x="2611179" y="2447003"/>
              <a:ext cx="502444" cy="392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0000FF"/>
                  </a:solidFill>
                  <a:effectLst/>
                  <a:latin typeface="Roboto"/>
                </a:rPr>
                <a:t>⚖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1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gorithm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ABE852-2095-4483-892B-253A7D71B04F}"/>
              </a:ext>
            </a:extLst>
          </p:cNvPr>
          <p:cNvGrpSpPr/>
          <p:nvPr userDrawn="1"/>
        </p:nvGrpSpPr>
        <p:grpSpPr>
          <a:xfrm>
            <a:off x="11760462" y="0"/>
            <a:ext cx="431616" cy="359288"/>
            <a:chOff x="3016451" y="3161406"/>
            <a:chExt cx="500356" cy="416505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1351086C-2F1B-496D-A0BB-453E7C4F0E50}"/>
                </a:ext>
              </a:extLst>
            </p:cNvPr>
            <p:cNvSpPr/>
            <p:nvPr/>
          </p:nvSpPr>
          <p:spPr>
            <a:xfrm rot="5400000">
              <a:off x="3086266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8D59C-5A50-48F1-B1B6-ADDAB87E2560}"/>
                </a:ext>
              </a:extLst>
            </p:cNvPr>
            <p:cNvSpPr txBox="1"/>
            <p:nvPr/>
          </p:nvSpPr>
          <p:spPr>
            <a:xfrm>
              <a:off x="3016451" y="3185443"/>
              <a:ext cx="447378" cy="39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CC0000"/>
                  </a:solidFill>
                  <a:effectLst/>
                  <a:latin typeface="Avenir Next LT Pro" panose="020B0504020202020204" pitchFamily="34" charset="0"/>
                </a:rPr>
                <a:t>⚒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5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lica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D84F-9A15-4999-9329-682A4035EF34}"/>
              </a:ext>
            </a:extLst>
          </p:cNvPr>
          <p:cNvGrpSpPr/>
          <p:nvPr userDrawn="1"/>
        </p:nvGrpSpPr>
        <p:grpSpPr>
          <a:xfrm>
            <a:off x="11805824" y="-43632"/>
            <a:ext cx="386176" cy="461665"/>
            <a:chOff x="2745283" y="3110828"/>
            <a:chExt cx="447675" cy="535186"/>
          </a:xfrm>
        </p:grpSpPr>
        <p:sp>
          <p:nvSpPr>
            <p:cNvPr id="5" name="Rectangle: Diagonal Corners Snipped 4">
              <a:extLst>
                <a:ext uri="{FF2B5EF4-FFF2-40B4-BE49-F238E27FC236}">
                  <a16:creationId xmlns:a16="http://schemas.microsoft.com/office/drawing/2014/main" id="{9F6134D7-95A9-476A-BB46-F3C6CBE28FE2}"/>
                </a:ext>
              </a:extLst>
            </p:cNvPr>
            <p:cNvSpPr/>
            <p:nvPr/>
          </p:nvSpPr>
          <p:spPr>
            <a:xfrm rot="5400000">
              <a:off x="2762417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1C2D83-F216-44E3-86B8-3695B3AD2FBB}"/>
                </a:ext>
              </a:extLst>
            </p:cNvPr>
            <p:cNvSpPr txBox="1"/>
            <p:nvPr/>
          </p:nvSpPr>
          <p:spPr>
            <a:xfrm>
              <a:off x="2758202" y="3110828"/>
              <a:ext cx="361653" cy="535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dirty="0">
                  <a:ln>
                    <a:solidFill>
                      <a:schemeClr val="tx1"/>
                    </a:solidFill>
                  </a:ln>
                  <a:solidFill>
                    <a:srgbClr val="6AA84F"/>
                  </a:solidFill>
                  <a:effectLst/>
                  <a:latin typeface="Avenir Next LT Pro" panose="020B0504020202020204" pitchFamily="34" charset="0"/>
                </a:rPr>
                <a:t>⚑</a:t>
              </a:r>
              <a:endParaRPr lang="en-US" sz="24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57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DB29-AB95-4105-9E4F-6E4748F634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82929-A492-40BE-AE3F-520F3ED6FA20}"/>
              </a:ext>
            </a:extLst>
          </p:cNvPr>
          <p:cNvSpPr/>
          <p:nvPr/>
        </p:nvSpPr>
        <p:spPr>
          <a:xfrm>
            <a:off x="0" y="-184558"/>
            <a:ext cx="2444097" cy="7164198"/>
          </a:xfrm>
          <a:prstGeom prst="rect">
            <a:avLst/>
          </a:prstGeom>
          <a:solidFill>
            <a:srgbClr val="D73F0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7981218-7110-4AF9-8095-52BC882D52FC}"/>
              </a:ext>
            </a:extLst>
          </p:cNvPr>
          <p:cNvSpPr txBox="1">
            <a:spLocks/>
          </p:cNvSpPr>
          <p:nvPr/>
        </p:nvSpPr>
        <p:spPr>
          <a:xfrm>
            <a:off x="143438" y="146507"/>
            <a:ext cx="2620711" cy="165576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endParaRPr lang="en-US" sz="4000" b="1" spc="-150" dirty="0">
              <a:solidFill>
                <a:schemeClr val="bg1"/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Today’s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Learning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7" name="Picture 18" descr="Oregon State University - Madison Ave. Collective">
            <a:extLst>
              <a:ext uri="{FF2B5EF4-FFF2-40B4-BE49-F238E27FC236}">
                <a16:creationId xmlns:a16="http://schemas.microsoft.com/office/drawing/2014/main" id="{F7BA9998-603C-4C92-AE23-8B842225C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601" y="5273831"/>
            <a:ext cx="1164894" cy="143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EB49210-9B08-4174-9147-145508AD1DA6}"/>
              </a:ext>
            </a:extLst>
          </p:cNvPr>
          <p:cNvSpPr txBox="1">
            <a:spLocks/>
          </p:cNvSpPr>
          <p:nvPr/>
        </p:nvSpPr>
        <p:spPr>
          <a:xfrm>
            <a:off x="160628" y="18818"/>
            <a:ext cx="2234310" cy="37165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u="sng" spc="-150" dirty="0"/>
              <a:t>CS434 – ML + DM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FC9128-C149-4340-AB33-5756D33E3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390525"/>
            <a:ext cx="8909050" cy="5961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0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Questions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7"/>
            <a:ext cx="11221496" cy="5847071"/>
          </a:xfrm>
          <a:prstGeom prst="rect">
            <a:avLst/>
          </a:prstGeom>
        </p:spPr>
        <p:txBody>
          <a:bodyPr lIns="274320" tIns="457200" r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C_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-90547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3640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113543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4029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8"/>
            <a:ext cx="11221496" cy="3601062"/>
          </a:xfrm>
          <a:prstGeom prst="rect">
            <a:avLst/>
          </a:prstGeom>
        </p:spPr>
        <p:txBody>
          <a:bodyPr lIns="274320" tIns="274320" rIns="274320" anchor="ctr"/>
          <a:lstStyle>
            <a:lvl1pPr marL="0" indent="0" algn="ctr">
              <a:buNone/>
              <a:defRPr sz="24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8DFC11-0A57-4417-96F4-F21440FCBA8A}"/>
              </a:ext>
            </a:extLst>
          </p:cNvPr>
          <p:cNvSpPr/>
          <p:nvPr userDrawn="1"/>
        </p:nvSpPr>
        <p:spPr>
          <a:xfrm>
            <a:off x="608848" y="4371143"/>
            <a:ext cx="5363556" cy="1013255"/>
          </a:xfrm>
          <a:prstGeom prst="roundRect">
            <a:avLst/>
          </a:prstGeom>
          <a:solidFill>
            <a:srgbClr val="9BE5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A7E196-73A2-453A-9E97-C87612E601B6}"/>
              </a:ext>
            </a:extLst>
          </p:cNvPr>
          <p:cNvSpPr/>
          <p:nvPr userDrawn="1"/>
        </p:nvSpPr>
        <p:spPr>
          <a:xfrm>
            <a:off x="608848" y="5512962"/>
            <a:ext cx="5363556" cy="1013255"/>
          </a:xfrm>
          <a:prstGeom prst="roundRect">
            <a:avLst/>
          </a:prstGeom>
          <a:solidFill>
            <a:srgbClr val="81FFB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B121F-8CF3-40AC-B87A-29A49F7A4B94}"/>
              </a:ext>
            </a:extLst>
          </p:cNvPr>
          <p:cNvSpPr/>
          <p:nvPr userDrawn="1"/>
        </p:nvSpPr>
        <p:spPr>
          <a:xfrm>
            <a:off x="6283333" y="4367748"/>
            <a:ext cx="5363556" cy="1013255"/>
          </a:xfrm>
          <a:prstGeom prst="roundRect">
            <a:avLst/>
          </a:prstGeom>
          <a:solidFill>
            <a:srgbClr val="FF7D7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4123F1-8A57-4B19-95FA-018A8E3D7774}"/>
              </a:ext>
            </a:extLst>
          </p:cNvPr>
          <p:cNvSpPr/>
          <p:nvPr userDrawn="1"/>
        </p:nvSpPr>
        <p:spPr>
          <a:xfrm>
            <a:off x="6283333" y="5509567"/>
            <a:ext cx="5363556" cy="1013255"/>
          </a:xfrm>
          <a:prstGeom prst="roundRect">
            <a:avLst/>
          </a:prstGeom>
          <a:solidFill>
            <a:srgbClr val="FFFFA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84D071-BB72-4AB2-9B14-817DB6E4640D}"/>
              </a:ext>
            </a:extLst>
          </p:cNvPr>
          <p:cNvSpPr/>
          <p:nvPr userDrawn="1"/>
        </p:nvSpPr>
        <p:spPr>
          <a:xfrm>
            <a:off x="386412" y="4674685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DF69E2-79C3-4F4F-BC35-BD084B42F457}"/>
              </a:ext>
            </a:extLst>
          </p:cNvPr>
          <p:cNvSpPr/>
          <p:nvPr userDrawn="1"/>
        </p:nvSpPr>
        <p:spPr>
          <a:xfrm>
            <a:off x="6144577" y="4674684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B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118DBF-80C5-4B97-8E0B-BD4EF19DC43E}"/>
              </a:ext>
            </a:extLst>
          </p:cNvPr>
          <p:cNvSpPr/>
          <p:nvPr userDrawn="1"/>
        </p:nvSpPr>
        <p:spPr>
          <a:xfrm>
            <a:off x="400071" y="5830842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8B9258-1675-4A1C-8CA4-E72FE7EBA5DF}"/>
              </a:ext>
            </a:extLst>
          </p:cNvPr>
          <p:cNvSpPr/>
          <p:nvPr userDrawn="1"/>
        </p:nvSpPr>
        <p:spPr>
          <a:xfrm>
            <a:off x="6122695" y="5830841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E3901E0-C842-423E-BBC6-6544F8CE0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4" y="4410765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0F83A56-5AAF-4516-BF8C-BA083C02A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0532" y="4410765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5501B0B-27B0-420B-B8AD-D97E9AAA04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9932" y="5538737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56C570A0-1D1E-41D1-9876-A19DA201F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9740" y="5538737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4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earch Showcase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 Showcase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24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nip Diagonal Corner Rectangle 8"/>
          <p:cNvSpPr/>
          <p:nvPr/>
        </p:nvSpPr>
        <p:spPr>
          <a:xfrm flipH="1">
            <a:off x="11786616" y="6534181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>
            <a:off x="0" y="6492875"/>
            <a:ext cx="1041149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CS 434</a:t>
            </a:r>
          </a:p>
        </p:txBody>
      </p:sp>
      <p:sp>
        <p:nvSpPr>
          <p:cNvPr id="8" name="Snip Diagonal Corner Rectangle 7"/>
          <p:cNvSpPr/>
          <p:nvPr/>
        </p:nvSpPr>
        <p:spPr>
          <a:xfrm flipH="1">
            <a:off x="0" y="0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18" descr="Oregon State University - Madison Ave. Collective">
            <a:extLst>
              <a:ext uri="{FF2B5EF4-FFF2-40B4-BE49-F238E27FC236}">
                <a16:creationId xmlns:a16="http://schemas.microsoft.com/office/drawing/2014/main" id="{D316C1F0-6231-4A3E-9FB1-05A86CF42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1990" y="40760"/>
            <a:ext cx="229795" cy="28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2919E-90F0-48EB-A57A-5451A1CD1C2B}"/>
              </a:ext>
            </a:extLst>
          </p:cNvPr>
          <p:cNvSpPr txBox="1"/>
          <p:nvPr userDrawn="1"/>
        </p:nvSpPr>
        <p:spPr>
          <a:xfrm>
            <a:off x="5606199" y="6675437"/>
            <a:ext cx="979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venir Next LT Pro" panose="020B0504020202020204" pitchFamily="34" charset="0"/>
              </a:rPr>
              <a:t>© Stefan Lee</a:t>
            </a:r>
          </a:p>
        </p:txBody>
      </p:sp>
    </p:spTree>
    <p:extLst>
      <p:ext uri="{BB962C8B-B14F-4D97-AF65-F5344CB8AC3E}">
        <p14:creationId xmlns:p14="http://schemas.microsoft.com/office/powerpoint/2010/main" val="90344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6" r:id="rId4"/>
    <p:sldLayoutId id="2147483677" r:id="rId5"/>
    <p:sldLayoutId id="2147483673" r:id="rId6"/>
    <p:sldLayoutId id="2147483674" r:id="rId7"/>
    <p:sldLayoutId id="2147483680" r:id="rId8"/>
    <p:sldLayoutId id="2147483675" r:id="rId9"/>
    <p:sldLayoutId id="2147483678" r:id="rId10"/>
    <p:sldLayoutId id="2147483679" r:id="rId11"/>
    <p:sldLayoutId id="214748368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venir Next LT Pro" panose="020B0504020202020204" pitchFamily="34" charset="0"/>
          <a:ea typeface="Avenir Next LT Pro" panose="020B0504020202020204" pitchFamily="34" charset="0"/>
          <a:cs typeface="Avenir Next LT Pro" panose="020B05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5.png"/><Relationship Id="rId4" Type="http://schemas.openxmlformats.org/officeDocument/2006/relationships/image" Target="../media/image72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1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861.png"/><Relationship Id="rId17" Type="http://schemas.openxmlformats.org/officeDocument/2006/relationships/image" Target="../media/image910.png"/><Relationship Id="rId2" Type="http://schemas.openxmlformats.org/officeDocument/2006/relationships/image" Target="../media/image760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1.png"/><Relationship Id="rId11" Type="http://schemas.openxmlformats.org/officeDocument/2006/relationships/image" Target="../media/image851.png"/><Relationship Id="rId5" Type="http://schemas.openxmlformats.org/officeDocument/2006/relationships/image" Target="../media/image792.png"/><Relationship Id="rId15" Type="http://schemas.openxmlformats.org/officeDocument/2006/relationships/image" Target="../media/image14.png"/><Relationship Id="rId10" Type="http://schemas.openxmlformats.org/officeDocument/2006/relationships/image" Target="../media/image841.png"/><Relationship Id="rId4" Type="http://schemas.openxmlformats.org/officeDocument/2006/relationships/image" Target="../media/image782.png"/><Relationship Id="rId9" Type="http://schemas.openxmlformats.org/officeDocument/2006/relationships/image" Target="../media/image830.png"/><Relationship Id="rId14" Type="http://schemas.openxmlformats.org/officeDocument/2006/relationships/image" Target="../media/image88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image" Target="../media/image109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3.png"/><Relationship Id="rId7" Type="http://schemas.openxmlformats.org/officeDocument/2006/relationships/image" Target="../media/image1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4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46.png"/><Relationship Id="rId7" Type="http://schemas.openxmlformats.org/officeDocument/2006/relationships/image" Target="../media/image10.png"/><Relationship Id="rId12" Type="http://schemas.openxmlformats.org/officeDocument/2006/relationships/image" Target="../media/image14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41.png"/><Relationship Id="rId5" Type="http://schemas.openxmlformats.org/officeDocument/2006/relationships/image" Target="../media/image14.png"/><Relationship Id="rId10" Type="http://schemas.openxmlformats.org/officeDocument/2006/relationships/image" Target="../media/image13.svg"/><Relationship Id="rId4" Type="http://schemas.openxmlformats.org/officeDocument/2006/relationships/image" Target="../media/image14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41.png"/><Relationship Id="rId3" Type="http://schemas.openxmlformats.org/officeDocument/2006/relationships/image" Target="../media/image146.png"/><Relationship Id="rId7" Type="http://schemas.openxmlformats.org/officeDocument/2006/relationships/image" Target="../media/image148.png"/><Relationship Id="rId12" Type="http://schemas.openxmlformats.org/officeDocument/2006/relationships/image" Target="../media/image13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11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1.svg"/><Relationship Id="rId4" Type="http://schemas.openxmlformats.org/officeDocument/2006/relationships/image" Target="../media/image147.png"/><Relationship Id="rId9" Type="http://schemas.openxmlformats.org/officeDocument/2006/relationships/image" Target="../media/image10.png"/><Relationship Id="rId1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3.svg"/><Relationship Id="rId3" Type="http://schemas.openxmlformats.org/officeDocument/2006/relationships/image" Target="../media/image143.png"/><Relationship Id="rId7" Type="http://schemas.openxmlformats.org/officeDocument/2006/relationships/image" Target="../media/image15.svg"/><Relationship Id="rId12" Type="http://schemas.openxmlformats.org/officeDocument/2006/relationships/image" Target="../media/image1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1.svg"/><Relationship Id="rId5" Type="http://schemas.openxmlformats.org/officeDocument/2006/relationships/image" Target="../media/image147.png"/><Relationship Id="rId15" Type="http://schemas.openxmlformats.org/officeDocument/2006/relationships/image" Target="../media/image142.png"/><Relationship Id="rId10" Type="http://schemas.openxmlformats.org/officeDocument/2006/relationships/image" Target="../media/image10.png"/><Relationship Id="rId4" Type="http://schemas.openxmlformats.org/officeDocument/2006/relationships/image" Target="../media/image146.png"/><Relationship Id="rId9" Type="http://schemas.openxmlformats.org/officeDocument/2006/relationships/image" Target="../media/image149.png"/><Relationship Id="rId14" Type="http://schemas.openxmlformats.org/officeDocument/2006/relationships/image" Target="../media/image1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0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7.jpe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40.png"/><Relationship Id="rId1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NULL"/><Relationship Id="rId5" Type="http://schemas.openxmlformats.org/officeDocument/2006/relationships/image" Target="../media/image25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10.png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geogebra.org/m/xC6zq7Zv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430.png"/><Relationship Id="rId7" Type="http://schemas.openxmlformats.org/officeDocument/2006/relationships/image" Target="../media/image147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7" Type="http://schemas.openxmlformats.org/officeDocument/2006/relationships/image" Target="../media/image54.jpe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1.png"/><Relationship Id="rId5" Type="http://schemas.openxmlformats.org/officeDocument/2006/relationships/image" Target="../media/image361.png"/><Relationship Id="rId4" Type="http://schemas.openxmlformats.org/officeDocument/2006/relationships/image" Target="../media/image35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0.png"/><Relationship Id="rId5" Type="http://schemas.openxmlformats.org/officeDocument/2006/relationships/image" Target="../media/image521.png"/><Relationship Id="rId4" Type="http://schemas.openxmlformats.org/officeDocument/2006/relationships/image" Target="../media/image5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790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0.png"/><Relationship Id="rId7" Type="http://schemas.openxmlformats.org/officeDocument/2006/relationships/image" Target="../media/image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1090.png"/><Relationship Id="rId7" Type="http://schemas.openxmlformats.org/officeDocument/2006/relationships/image" Target="../media/image113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0.png"/><Relationship Id="rId5" Type="http://schemas.openxmlformats.org/officeDocument/2006/relationships/image" Target="../media/image1110.png"/><Relationship Id="rId4" Type="http://schemas.openxmlformats.org/officeDocument/2006/relationships/image" Target="../media/image110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10.png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://www.cs.columbia.edu/~mcollins/courses/6998-2012/notes/perc.converge.pdf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1.png"/><Relationship Id="rId4" Type="http://schemas.openxmlformats.org/officeDocument/2006/relationships/image" Target="../media/image78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5.png"/><Relationship Id="rId4" Type="http://schemas.openxmlformats.org/officeDocument/2006/relationships/image" Target="../media/image180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7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91.png"/><Relationship Id="rId4" Type="http://schemas.openxmlformats.org/officeDocument/2006/relationships/image" Target="../media/image26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9462-2E8A-4069-9BD7-720964E16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450" y="1122363"/>
            <a:ext cx="10071100" cy="2387600"/>
          </a:xfrm>
        </p:spPr>
        <p:txBody>
          <a:bodyPr lIns="0" rIns="0"/>
          <a:lstStyle/>
          <a:p>
            <a:r>
              <a:rPr lang="en-US" b="1" dirty="0"/>
              <a:t>Machine Learning </a:t>
            </a:r>
            <a:br>
              <a:rPr lang="en-US" b="1" dirty="0"/>
            </a:br>
            <a:r>
              <a:rPr lang="en-US" b="1" dirty="0"/>
              <a:t>and Data Mining</a:t>
            </a:r>
            <a:endParaRPr lang="en-US" b="1" strike="sngStri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7452-5743-4F4A-9B65-4D5F146FE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5.2: Midterm Review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64CAFBF-F4D7-4817-86F0-3C0E46CA6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3" y="5516004"/>
            <a:ext cx="1067437" cy="10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6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366B5-E9C0-44F1-8241-28F1D45CFB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7CECD-3449-486A-85B3-C0F0F06B2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assumption is made for logistic regression?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DC137-C5D1-4565-8530-A8C2EFC645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That the relationship between input and output can be derived from a linear function.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26B89-7579-43E8-8AB9-9F2A76153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label changes smoothly as the features change in local regions.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7ED7CC-0C36-4D78-9F37-36EED7E04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That each feature affects the output independently.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C003FA-A16C-4ABD-82BD-465CB0250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485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A273-CEFB-44BE-9F26-6A11F6C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Bernoulli Naïve Bayes Model To This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56935-C40A-4B67-8F5F-AD72574C6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7993C-2799-4033-806E-B6AC045BA222}"/>
              </a:ext>
            </a:extLst>
          </p:cNvPr>
          <p:cNvSpPr txBox="1"/>
          <p:nvPr/>
        </p:nvSpPr>
        <p:spPr>
          <a:xfrm>
            <a:off x="1238453" y="1113089"/>
            <a:ext cx="21368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 0 1 1] [1] [1 0 0 1] [1] [0 0 0 1] [1] [1 1 1 1] [2] [0 1 1 0] [0] [1 1 0 1] [1] [0 1 0 1] [1] [1 1 1 1] [2] [0 1 1 0] [0] [1 1 1 0] [0] [1 1 1 0] [2] [0 1 1 1] [2] [0 1 1 0] [2] [1 0 1 1] [2] [0 1 1 0] [2] [0 0 1 1] [1] [1 1 1 0] [0] [1 1 1 0] [0] [0 0 1 0] [2] [1 0 1 1] [2]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75835-D731-45A3-A8C9-373860C97CF2}"/>
              </a:ext>
            </a:extLst>
          </p:cNvPr>
          <p:cNvSpPr txBox="1"/>
          <p:nvPr/>
        </p:nvSpPr>
        <p:spPr>
          <a:xfrm>
            <a:off x="5068182" y="2551837"/>
            <a:ext cx="22138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 1 0 0] [1] [1 1 1 1] [0] [1 0 1 1] [1] [0 0 0 0] [2] [0 1 1 1] [2] [0 1 1 1] [0]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18C1A-15B8-4705-A071-62F9D7457850}"/>
              </a:ext>
            </a:extLst>
          </p:cNvPr>
          <p:cNvSpPr txBox="1"/>
          <p:nvPr/>
        </p:nvSpPr>
        <p:spPr>
          <a:xfrm>
            <a:off x="131866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1</a:t>
            </a:r>
            <a:endParaRPr lang="en-US" sz="16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3B93C-5252-4F13-9394-F7885AC82D30}"/>
              </a:ext>
            </a:extLst>
          </p:cNvPr>
          <p:cNvSpPr txBox="1"/>
          <p:nvPr/>
        </p:nvSpPr>
        <p:spPr>
          <a:xfrm>
            <a:off x="161544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1E4A0-099A-429B-AE26-CE2F0BC7DB9B}"/>
              </a:ext>
            </a:extLst>
          </p:cNvPr>
          <p:cNvSpPr txBox="1"/>
          <p:nvPr/>
        </p:nvSpPr>
        <p:spPr>
          <a:xfrm>
            <a:off x="190901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3</a:t>
            </a:r>
            <a:endParaRPr lang="en-US" sz="16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D680C-403B-4932-893D-28042CD8166B}"/>
              </a:ext>
            </a:extLst>
          </p:cNvPr>
          <p:cNvSpPr txBox="1"/>
          <p:nvPr/>
        </p:nvSpPr>
        <p:spPr>
          <a:xfrm>
            <a:off x="220579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4</a:t>
            </a:r>
            <a:endParaRPr lang="en-US" sz="16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1E3BD-2729-4A3F-A408-DCB2A65181B3}"/>
              </a:ext>
            </a:extLst>
          </p:cNvPr>
          <p:cNvSpPr txBox="1"/>
          <p:nvPr/>
        </p:nvSpPr>
        <p:spPr>
          <a:xfrm>
            <a:off x="2741595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</a:t>
            </a:r>
            <a:endParaRPr lang="en-US" sz="1600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E2CBDD-6C3D-4964-A0F4-D679F10783CA}"/>
              </a:ext>
            </a:extLst>
          </p:cNvPr>
          <p:cNvSpPr txBox="1"/>
          <p:nvPr/>
        </p:nvSpPr>
        <p:spPr>
          <a:xfrm>
            <a:off x="5172456" y="222378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1</a:t>
            </a:r>
            <a:endParaRPr lang="en-US" sz="16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93355-9F9D-4777-97D8-B9A4C78B5311}"/>
              </a:ext>
            </a:extLst>
          </p:cNvPr>
          <p:cNvSpPr txBox="1"/>
          <p:nvPr/>
        </p:nvSpPr>
        <p:spPr>
          <a:xfrm>
            <a:off x="5469236" y="222378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6FCF6-492A-4BAA-9C01-66E53C0ACBCB}"/>
              </a:ext>
            </a:extLst>
          </p:cNvPr>
          <p:cNvSpPr txBox="1"/>
          <p:nvPr/>
        </p:nvSpPr>
        <p:spPr>
          <a:xfrm>
            <a:off x="5762804" y="222378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3</a:t>
            </a:r>
            <a:endParaRPr lang="en-US" sz="16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7F1373-FCFC-4A23-B97E-3B18B8BB51EC}"/>
              </a:ext>
            </a:extLst>
          </p:cNvPr>
          <p:cNvSpPr txBox="1"/>
          <p:nvPr/>
        </p:nvSpPr>
        <p:spPr>
          <a:xfrm>
            <a:off x="6059584" y="222378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4</a:t>
            </a:r>
            <a:endParaRPr lang="en-US" sz="16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65A356-9F9C-404B-BBC7-B4B64111A6C5}"/>
              </a:ext>
            </a:extLst>
          </p:cNvPr>
          <p:cNvSpPr txBox="1"/>
          <p:nvPr/>
        </p:nvSpPr>
        <p:spPr>
          <a:xfrm>
            <a:off x="6595389" y="222378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</a:t>
            </a:r>
            <a:endParaRPr lang="en-US" sz="16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01DF86-6E9E-4123-B5D8-410AAC8C5260}"/>
              </a:ext>
            </a:extLst>
          </p:cNvPr>
          <p:cNvSpPr txBox="1"/>
          <p:nvPr/>
        </p:nvSpPr>
        <p:spPr>
          <a:xfrm>
            <a:off x="1751799" y="505161"/>
            <a:ext cx="119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Train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2D3CB2-5901-4AE0-BE8F-F85D8A5EE42D}"/>
              </a:ext>
            </a:extLst>
          </p:cNvPr>
          <p:cNvSpPr txBox="1"/>
          <p:nvPr/>
        </p:nvSpPr>
        <p:spPr>
          <a:xfrm>
            <a:off x="5676177" y="1835016"/>
            <a:ext cx="119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10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A273-CEFB-44BE-9F26-6A11F6C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Bernoulli Naïve Bayes Model To This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56935-C40A-4B67-8F5F-AD72574C6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7993C-2799-4033-806E-B6AC045BA222}"/>
              </a:ext>
            </a:extLst>
          </p:cNvPr>
          <p:cNvSpPr txBox="1"/>
          <p:nvPr/>
        </p:nvSpPr>
        <p:spPr>
          <a:xfrm>
            <a:off x="1238453" y="1113089"/>
            <a:ext cx="21368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B7B7"/>
                </a:highlight>
                <a:latin typeface="Courier New" panose="02070309020205020404" pitchFamily="49" charset="0"/>
              </a:rPr>
              <a:t>[1 0 1 1] [1] [1 0 0 1] [1] [0 0 0 1] [1]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[1 1 1 1] [2]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[0 1 1 0] [0]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B7B7"/>
                </a:highlight>
                <a:latin typeface="Courier New" panose="02070309020205020404" pitchFamily="49" charset="0"/>
              </a:rPr>
              <a:t>[1 1 0 1] [1] [0 1 0 1] [1]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[1 1 1 1] [2]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[0 1 1 0] [0] [1 1 1 0] [0]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[1 1 1 0] [2] [0 1 1 1] [2] [0 1 1 0] [2] [1 0 1 1] [2] [0 1 1 0] [2]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B7B7"/>
                </a:highlight>
                <a:latin typeface="Courier New" panose="02070309020205020404" pitchFamily="49" charset="0"/>
              </a:rPr>
              <a:t>[0 0 1 1] [1]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[1 1 1 0] [0] [1 1 1 0] [0]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[0 0 1 0] [2] [1 0 1 1] [2]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18C1A-15B8-4705-A071-62F9D7457850}"/>
              </a:ext>
            </a:extLst>
          </p:cNvPr>
          <p:cNvSpPr txBox="1"/>
          <p:nvPr/>
        </p:nvSpPr>
        <p:spPr>
          <a:xfrm>
            <a:off x="131866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1</a:t>
            </a:r>
            <a:endParaRPr lang="en-US" sz="16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3B93C-5252-4F13-9394-F7885AC82D30}"/>
              </a:ext>
            </a:extLst>
          </p:cNvPr>
          <p:cNvSpPr txBox="1"/>
          <p:nvPr/>
        </p:nvSpPr>
        <p:spPr>
          <a:xfrm>
            <a:off x="161544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1E4A0-099A-429B-AE26-CE2F0BC7DB9B}"/>
              </a:ext>
            </a:extLst>
          </p:cNvPr>
          <p:cNvSpPr txBox="1"/>
          <p:nvPr/>
        </p:nvSpPr>
        <p:spPr>
          <a:xfrm>
            <a:off x="190901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3</a:t>
            </a:r>
            <a:endParaRPr lang="en-US" sz="16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D680C-403B-4932-893D-28042CD8166B}"/>
              </a:ext>
            </a:extLst>
          </p:cNvPr>
          <p:cNvSpPr txBox="1"/>
          <p:nvPr/>
        </p:nvSpPr>
        <p:spPr>
          <a:xfrm>
            <a:off x="220579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4</a:t>
            </a:r>
            <a:endParaRPr lang="en-US" sz="16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1E3BD-2729-4A3F-A408-DCB2A65181B3}"/>
              </a:ext>
            </a:extLst>
          </p:cNvPr>
          <p:cNvSpPr txBox="1"/>
          <p:nvPr/>
        </p:nvSpPr>
        <p:spPr>
          <a:xfrm>
            <a:off x="2741595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</a:t>
            </a:r>
            <a:endParaRPr lang="en-US" sz="16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01DF86-6E9E-4123-B5D8-410AAC8C5260}"/>
              </a:ext>
            </a:extLst>
          </p:cNvPr>
          <p:cNvSpPr txBox="1"/>
          <p:nvPr/>
        </p:nvSpPr>
        <p:spPr>
          <a:xfrm>
            <a:off x="1751799" y="505161"/>
            <a:ext cx="119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Train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D541F3-0F48-4A20-A0C6-8EC8607496B0}"/>
              </a:ext>
            </a:extLst>
          </p:cNvPr>
          <p:cNvSpPr txBox="1"/>
          <p:nvPr/>
        </p:nvSpPr>
        <p:spPr>
          <a:xfrm>
            <a:off x="6627952" y="620395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Class Prior</a:t>
            </a:r>
            <a:endParaRPr lang="en-US" u="sng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289FE2-55BE-4273-B053-6E3A7B43746E}"/>
              </a:ext>
            </a:extLst>
          </p:cNvPr>
          <p:cNvSpPr/>
          <p:nvPr/>
        </p:nvSpPr>
        <p:spPr>
          <a:xfrm>
            <a:off x="4032986" y="1113089"/>
            <a:ext cx="7469204" cy="619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BEBF54-AB19-4516-970B-D752C0212277}"/>
              </a:ext>
            </a:extLst>
          </p:cNvPr>
          <p:cNvSpPr txBox="1"/>
          <p:nvPr/>
        </p:nvSpPr>
        <p:spPr>
          <a:xfrm>
            <a:off x="3948109" y="2263040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0 Conditionals</a:t>
            </a:r>
            <a:endParaRPr lang="en-US" u="sn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0C733-FB87-4840-A36F-94393B4E6906}"/>
              </a:ext>
            </a:extLst>
          </p:cNvPr>
          <p:cNvSpPr txBox="1"/>
          <p:nvPr/>
        </p:nvSpPr>
        <p:spPr>
          <a:xfrm>
            <a:off x="676936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1 Conditionals</a:t>
            </a:r>
            <a:endParaRPr lang="en-US" u="sn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75E48B-C656-4E9E-96FA-5A26334366BC}"/>
              </a:ext>
            </a:extLst>
          </p:cNvPr>
          <p:cNvSpPr txBox="1"/>
          <p:nvPr/>
        </p:nvSpPr>
        <p:spPr>
          <a:xfrm>
            <a:off x="956200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2 Conditionals</a:t>
            </a:r>
            <a:endParaRPr lang="en-US" u="sng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77921DB-B82C-4B65-A846-2AED55A8A171}"/>
              </a:ext>
            </a:extLst>
          </p:cNvPr>
          <p:cNvSpPr/>
          <p:nvPr/>
        </p:nvSpPr>
        <p:spPr>
          <a:xfrm>
            <a:off x="3807885" y="2644952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45E69E8-F52E-49A8-B393-8A9310587AC9}"/>
              </a:ext>
            </a:extLst>
          </p:cNvPr>
          <p:cNvSpPr/>
          <p:nvPr/>
        </p:nvSpPr>
        <p:spPr>
          <a:xfrm>
            <a:off x="6623329" y="2643348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DD343AA-C572-491D-8514-1DE606328916}"/>
              </a:ext>
            </a:extLst>
          </p:cNvPr>
          <p:cNvSpPr/>
          <p:nvPr/>
        </p:nvSpPr>
        <p:spPr>
          <a:xfrm>
            <a:off x="9405315" y="2652881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868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A273-CEFB-44BE-9F26-6A11F6C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Bernoulli Naïve Bayes Model To This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56935-C40A-4B67-8F5F-AD72574C6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7993C-2799-4033-806E-B6AC045BA222}"/>
              </a:ext>
            </a:extLst>
          </p:cNvPr>
          <p:cNvSpPr txBox="1"/>
          <p:nvPr/>
        </p:nvSpPr>
        <p:spPr>
          <a:xfrm>
            <a:off x="1238453" y="1113089"/>
            <a:ext cx="21368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B7B7"/>
                </a:highlight>
                <a:latin typeface="Courier New" panose="02070309020205020404" pitchFamily="49" charset="0"/>
              </a:rPr>
              <a:t>[1 0 1 1] [1] [1 0 0 1] [1] [0 0 0 1] [1]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[1 1 1 1] [2]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[0 1 1 0] [0]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B7B7"/>
                </a:highlight>
                <a:latin typeface="Courier New" panose="02070309020205020404" pitchFamily="49" charset="0"/>
              </a:rPr>
              <a:t>[1 1 0 1] [1] [0 1 0 1] [1]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[1 1 1 1] [2]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[0 1 1 0] [0] [1 1 1 0] [0]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[1 1 1 0] [2] [0 1 1 1] [2] [0 1 1 0] [2] [1 0 1 1] [2] [0 1 1 0] [2]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B7B7"/>
                </a:highlight>
                <a:latin typeface="Courier New" panose="02070309020205020404" pitchFamily="49" charset="0"/>
              </a:rPr>
              <a:t>[0 0 1 1] [1]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[1 1 1 0] [0] [1 1 1 0] [0]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[0 0 1 0] [2] [1 0 1 1] [2]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18C1A-15B8-4705-A071-62F9D7457850}"/>
              </a:ext>
            </a:extLst>
          </p:cNvPr>
          <p:cNvSpPr txBox="1"/>
          <p:nvPr/>
        </p:nvSpPr>
        <p:spPr>
          <a:xfrm>
            <a:off x="131866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1</a:t>
            </a:r>
            <a:endParaRPr lang="en-US" sz="16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3B93C-5252-4F13-9394-F7885AC82D30}"/>
              </a:ext>
            </a:extLst>
          </p:cNvPr>
          <p:cNvSpPr txBox="1"/>
          <p:nvPr/>
        </p:nvSpPr>
        <p:spPr>
          <a:xfrm>
            <a:off x="161544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1E4A0-099A-429B-AE26-CE2F0BC7DB9B}"/>
              </a:ext>
            </a:extLst>
          </p:cNvPr>
          <p:cNvSpPr txBox="1"/>
          <p:nvPr/>
        </p:nvSpPr>
        <p:spPr>
          <a:xfrm>
            <a:off x="190901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3</a:t>
            </a:r>
            <a:endParaRPr lang="en-US" sz="16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D680C-403B-4932-893D-28042CD8166B}"/>
              </a:ext>
            </a:extLst>
          </p:cNvPr>
          <p:cNvSpPr txBox="1"/>
          <p:nvPr/>
        </p:nvSpPr>
        <p:spPr>
          <a:xfrm>
            <a:off x="220579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4</a:t>
            </a:r>
            <a:endParaRPr lang="en-US" sz="16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1E3BD-2729-4A3F-A408-DCB2A65181B3}"/>
              </a:ext>
            </a:extLst>
          </p:cNvPr>
          <p:cNvSpPr txBox="1"/>
          <p:nvPr/>
        </p:nvSpPr>
        <p:spPr>
          <a:xfrm>
            <a:off x="2741595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</a:t>
            </a:r>
            <a:endParaRPr lang="en-US" sz="16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01DF86-6E9E-4123-B5D8-410AAC8C5260}"/>
              </a:ext>
            </a:extLst>
          </p:cNvPr>
          <p:cNvSpPr txBox="1"/>
          <p:nvPr/>
        </p:nvSpPr>
        <p:spPr>
          <a:xfrm>
            <a:off x="1751799" y="505161"/>
            <a:ext cx="119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Train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D83747-FB31-4C3B-8B82-9BA4F42B92B8}"/>
              </a:ext>
            </a:extLst>
          </p:cNvPr>
          <p:cNvSpPr txBox="1"/>
          <p:nvPr/>
        </p:nvSpPr>
        <p:spPr>
          <a:xfrm>
            <a:off x="4100946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9CB46-DDED-4099-98EB-04DE13F554A3}"/>
              </a:ext>
            </a:extLst>
          </p:cNvPr>
          <p:cNvSpPr txBox="1"/>
          <p:nvPr/>
        </p:nvSpPr>
        <p:spPr>
          <a:xfrm>
            <a:off x="6893585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6/20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5C4E07-E8AD-4B4D-9334-7126F0983B5E}"/>
              </a:ext>
            </a:extLst>
          </p:cNvPr>
          <p:cNvSpPr txBox="1"/>
          <p:nvPr/>
        </p:nvSpPr>
        <p:spPr>
          <a:xfrm>
            <a:off x="9686225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P(y=2)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9/20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D541F3-0F48-4A20-A0C6-8EC8607496B0}"/>
              </a:ext>
            </a:extLst>
          </p:cNvPr>
          <p:cNvSpPr txBox="1"/>
          <p:nvPr/>
        </p:nvSpPr>
        <p:spPr>
          <a:xfrm>
            <a:off x="6627952" y="620395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Class Prior</a:t>
            </a:r>
            <a:endParaRPr lang="en-US" u="sng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289FE2-55BE-4273-B053-6E3A7B43746E}"/>
              </a:ext>
            </a:extLst>
          </p:cNvPr>
          <p:cNvSpPr/>
          <p:nvPr/>
        </p:nvSpPr>
        <p:spPr>
          <a:xfrm>
            <a:off x="4032986" y="1113089"/>
            <a:ext cx="7469204" cy="619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BEBF54-AB19-4516-970B-D752C0212277}"/>
              </a:ext>
            </a:extLst>
          </p:cNvPr>
          <p:cNvSpPr txBox="1"/>
          <p:nvPr/>
        </p:nvSpPr>
        <p:spPr>
          <a:xfrm>
            <a:off x="3948109" y="2263040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0 Conditionals</a:t>
            </a:r>
            <a:endParaRPr lang="en-US" u="sn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0C733-FB87-4840-A36F-94393B4E6906}"/>
              </a:ext>
            </a:extLst>
          </p:cNvPr>
          <p:cNvSpPr txBox="1"/>
          <p:nvPr/>
        </p:nvSpPr>
        <p:spPr>
          <a:xfrm>
            <a:off x="676936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1 Conditionals</a:t>
            </a:r>
            <a:endParaRPr lang="en-US" u="sn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75E48B-C656-4E9E-96FA-5A26334366BC}"/>
              </a:ext>
            </a:extLst>
          </p:cNvPr>
          <p:cNvSpPr txBox="1"/>
          <p:nvPr/>
        </p:nvSpPr>
        <p:spPr>
          <a:xfrm>
            <a:off x="956200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2 Conditionals</a:t>
            </a:r>
            <a:endParaRPr lang="en-US" u="sng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77921DB-B82C-4B65-A846-2AED55A8A171}"/>
              </a:ext>
            </a:extLst>
          </p:cNvPr>
          <p:cNvSpPr/>
          <p:nvPr/>
        </p:nvSpPr>
        <p:spPr>
          <a:xfrm>
            <a:off x="3807885" y="2644952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45E69E8-F52E-49A8-B393-8A9310587AC9}"/>
              </a:ext>
            </a:extLst>
          </p:cNvPr>
          <p:cNvSpPr/>
          <p:nvPr/>
        </p:nvSpPr>
        <p:spPr>
          <a:xfrm>
            <a:off x="6623329" y="2643348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DD343AA-C572-491D-8514-1DE606328916}"/>
              </a:ext>
            </a:extLst>
          </p:cNvPr>
          <p:cNvSpPr/>
          <p:nvPr/>
        </p:nvSpPr>
        <p:spPr>
          <a:xfrm>
            <a:off x="9405315" y="2652881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069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A273-CEFB-44BE-9F26-6A11F6C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Bernoulli Naïve Bayes Model To This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56935-C40A-4B67-8F5F-AD72574C6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7993C-2799-4033-806E-B6AC045BA222}"/>
              </a:ext>
            </a:extLst>
          </p:cNvPr>
          <p:cNvSpPr txBox="1"/>
          <p:nvPr/>
        </p:nvSpPr>
        <p:spPr>
          <a:xfrm>
            <a:off x="1238453" y="1113089"/>
            <a:ext cx="21368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 0 1 1] [1] [1 0 0 1] [1] [0 0 0 1] [1] [1 1 1 1] [2]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[0 1 1 0] [0]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[1 1 0 1] [1] [0 1 0 1] [1] [1 1 1 1] [2]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[0 1 1 0] [0] [1 1 1 0] [0]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 1 1 0] [2] [0 1 1 1] [2] [0 1 1 0] [2] [1 0 1 1] [2] [0 1 1 0] [2] [0 0 1 1] [1]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[1 1 1 0] [0] [1 1 1 0] [0]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 0 1 0] [2] [1 0 1 1] [2]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18C1A-15B8-4705-A071-62F9D7457850}"/>
              </a:ext>
            </a:extLst>
          </p:cNvPr>
          <p:cNvSpPr txBox="1"/>
          <p:nvPr/>
        </p:nvSpPr>
        <p:spPr>
          <a:xfrm>
            <a:off x="131866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1</a:t>
            </a:r>
            <a:endParaRPr lang="en-US" sz="16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3B93C-5252-4F13-9394-F7885AC82D30}"/>
              </a:ext>
            </a:extLst>
          </p:cNvPr>
          <p:cNvSpPr txBox="1"/>
          <p:nvPr/>
        </p:nvSpPr>
        <p:spPr>
          <a:xfrm>
            <a:off x="161544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1E4A0-099A-429B-AE26-CE2F0BC7DB9B}"/>
              </a:ext>
            </a:extLst>
          </p:cNvPr>
          <p:cNvSpPr txBox="1"/>
          <p:nvPr/>
        </p:nvSpPr>
        <p:spPr>
          <a:xfrm>
            <a:off x="190901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3</a:t>
            </a:r>
            <a:endParaRPr lang="en-US" sz="16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D680C-403B-4932-893D-28042CD8166B}"/>
              </a:ext>
            </a:extLst>
          </p:cNvPr>
          <p:cNvSpPr txBox="1"/>
          <p:nvPr/>
        </p:nvSpPr>
        <p:spPr>
          <a:xfrm>
            <a:off x="220579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4</a:t>
            </a:r>
            <a:endParaRPr lang="en-US" sz="16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1E3BD-2729-4A3F-A408-DCB2A65181B3}"/>
              </a:ext>
            </a:extLst>
          </p:cNvPr>
          <p:cNvSpPr txBox="1"/>
          <p:nvPr/>
        </p:nvSpPr>
        <p:spPr>
          <a:xfrm>
            <a:off x="2741595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</a:t>
            </a:r>
            <a:endParaRPr lang="en-US" sz="1600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E02CD4-AE1E-4E57-8FD6-FEDFC6E3C8D7}"/>
              </a:ext>
            </a:extLst>
          </p:cNvPr>
          <p:cNvSpPr txBox="1"/>
          <p:nvPr/>
        </p:nvSpPr>
        <p:spPr>
          <a:xfrm>
            <a:off x="1904199" y="657561"/>
            <a:ext cx="119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Train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D069C2-0F0D-4E79-BB7B-138E5265D662}"/>
              </a:ext>
            </a:extLst>
          </p:cNvPr>
          <p:cNvSpPr txBox="1"/>
          <p:nvPr/>
        </p:nvSpPr>
        <p:spPr>
          <a:xfrm>
            <a:off x="4100946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327188-8131-4E46-AB18-4A1EA21776D5}"/>
              </a:ext>
            </a:extLst>
          </p:cNvPr>
          <p:cNvSpPr txBox="1"/>
          <p:nvPr/>
        </p:nvSpPr>
        <p:spPr>
          <a:xfrm>
            <a:off x="6893585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6/20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3E9D2E-C999-4C04-885F-234F0E58A30E}"/>
              </a:ext>
            </a:extLst>
          </p:cNvPr>
          <p:cNvSpPr txBox="1"/>
          <p:nvPr/>
        </p:nvSpPr>
        <p:spPr>
          <a:xfrm>
            <a:off x="9686225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P(y=2)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9/20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7F74F4-1832-452C-A4E5-B4DADDED69C5}"/>
              </a:ext>
            </a:extLst>
          </p:cNvPr>
          <p:cNvSpPr txBox="1"/>
          <p:nvPr/>
        </p:nvSpPr>
        <p:spPr>
          <a:xfrm>
            <a:off x="3865126" y="2853726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P(x1=1 | 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3/5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0BFE2A-9969-48C0-AF62-2C49460BBD24}"/>
              </a:ext>
            </a:extLst>
          </p:cNvPr>
          <p:cNvSpPr txBox="1"/>
          <p:nvPr/>
        </p:nvSpPr>
        <p:spPr>
          <a:xfrm>
            <a:off x="3865126" y="3444412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P(x2=1 | 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0FAD17-2BCD-4B9A-88B9-592205DEFC35}"/>
              </a:ext>
            </a:extLst>
          </p:cNvPr>
          <p:cNvSpPr txBox="1"/>
          <p:nvPr/>
        </p:nvSpPr>
        <p:spPr>
          <a:xfrm>
            <a:off x="3865126" y="4029551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P(x3=1 | 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E70A3B-0007-4284-99BC-B69E066259FB}"/>
              </a:ext>
            </a:extLst>
          </p:cNvPr>
          <p:cNvSpPr txBox="1"/>
          <p:nvPr/>
        </p:nvSpPr>
        <p:spPr>
          <a:xfrm>
            <a:off x="3865126" y="4691058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P(x4=1 | y=0) = </a:t>
            </a:r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0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CDDAFD-1884-440B-AB55-06631826092B}"/>
              </a:ext>
            </a:extLst>
          </p:cNvPr>
          <p:cNvSpPr txBox="1"/>
          <p:nvPr/>
        </p:nvSpPr>
        <p:spPr>
          <a:xfrm>
            <a:off x="6627952" y="620395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Class Prior</a:t>
            </a:r>
            <a:endParaRPr lang="en-US" u="sng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FD048CA-5F66-4087-8A39-9BDEEBCA2F55}"/>
              </a:ext>
            </a:extLst>
          </p:cNvPr>
          <p:cNvSpPr/>
          <p:nvPr/>
        </p:nvSpPr>
        <p:spPr>
          <a:xfrm>
            <a:off x="4032986" y="1113089"/>
            <a:ext cx="7469204" cy="619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E916A4-AB91-43A1-B08B-DD1C910BCD75}"/>
              </a:ext>
            </a:extLst>
          </p:cNvPr>
          <p:cNvSpPr txBox="1"/>
          <p:nvPr/>
        </p:nvSpPr>
        <p:spPr>
          <a:xfrm>
            <a:off x="3948109" y="2263040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0 Conditionals</a:t>
            </a:r>
            <a:endParaRPr lang="en-US" u="sng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8CB55B-DF1F-42BF-971D-BA8228030E78}"/>
              </a:ext>
            </a:extLst>
          </p:cNvPr>
          <p:cNvSpPr txBox="1"/>
          <p:nvPr/>
        </p:nvSpPr>
        <p:spPr>
          <a:xfrm>
            <a:off x="676936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1 Conditionals</a:t>
            </a:r>
            <a:endParaRPr lang="en-US" u="sng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A8D0D3-2F48-4791-8B8D-321516C46B5E}"/>
              </a:ext>
            </a:extLst>
          </p:cNvPr>
          <p:cNvSpPr txBox="1"/>
          <p:nvPr/>
        </p:nvSpPr>
        <p:spPr>
          <a:xfrm>
            <a:off x="956200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2 Conditionals</a:t>
            </a:r>
            <a:endParaRPr lang="en-US" u="sng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EE68A9-8F59-41FF-89F9-1C091F4A7905}"/>
              </a:ext>
            </a:extLst>
          </p:cNvPr>
          <p:cNvSpPr/>
          <p:nvPr/>
        </p:nvSpPr>
        <p:spPr>
          <a:xfrm>
            <a:off x="3807885" y="2644952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08289D-ABEF-4DEE-84E1-E35684E82BD3}"/>
              </a:ext>
            </a:extLst>
          </p:cNvPr>
          <p:cNvSpPr/>
          <p:nvPr/>
        </p:nvSpPr>
        <p:spPr>
          <a:xfrm>
            <a:off x="6623329" y="2643348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B72A74-B67F-445E-A439-311926645AEB}"/>
              </a:ext>
            </a:extLst>
          </p:cNvPr>
          <p:cNvSpPr/>
          <p:nvPr/>
        </p:nvSpPr>
        <p:spPr>
          <a:xfrm>
            <a:off x="9405315" y="2652881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600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A273-CEFB-44BE-9F26-6A11F6C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Bernoulli Naïve Bayes Model To This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56935-C40A-4B67-8F5F-AD72574C6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18C1A-15B8-4705-A071-62F9D7457850}"/>
              </a:ext>
            </a:extLst>
          </p:cNvPr>
          <p:cNvSpPr txBox="1"/>
          <p:nvPr/>
        </p:nvSpPr>
        <p:spPr>
          <a:xfrm>
            <a:off x="131866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1</a:t>
            </a:r>
            <a:endParaRPr lang="en-US" sz="16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3B93C-5252-4F13-9394-F7885AC82D30}"/>
              </a:ext>
            </a:extLst>
          </p:cNvPr>
          <p:cNvSpPr txBox="1"/>
          <p:nvPr/>
        </p:nvSpPr>
        <p:spPr>
          <a:xfrm>
            <a:off x="161544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1E4A0-099A-429B-AE26-CE2F0BC7DB9B}"/>
              </a:ext>
            </a:extLst>
          </p:cNvPr>
          <p:cNvSpPr txBox="1"/>
          <p:nvPr/>
        </p:nvSpPr>
        <p:spPr>
          <a:xfrm>
            <a:off x="190901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3</a:t>
            </a:r>
            <a:endParaRPr lang="en-US" sz="16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D680C-403B-4932-893D-28042CD8166B}"/>
              </a:ext>
            </a:extLst>
          </p:cNvPr>
          <p:cNvSpPr txBox="1"/>
          <p:nvPr/>
        </p:nvSpPr>
        <p:spPr>
          <a:xfrm>
            <a:off x="220579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4</a:t>
            </a:r>
            <a:endParaRPr lang="en-US" sz="16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1E3BD-2729-4A3F-A408-DCB2A65181B3}"/>
              </a:ext>
            </a:extLst>
          </p:cNvPr>
          <p:cNvSpPr txBox="1"/>
          <p:nvPr/>
        </p:nvSpPr>
        <p:spPr>
          <a:xfrm>
            <a:off x="2741595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</a:t>
            </a:r>
            <a:endParaRPr lang="en-US" sz="16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01DF86-6E9E-4123-B5D8-410AAC8C5260}"/>
              </a:ext>
            </a:extLst>
          </p:cNvPr>
          <p:cNvSpPr txBox="1"/>
          <p:nvPr/>
        </p:nvSpPr>
        <p:spPr>
          <a:xfrm>
            <a:off x="1751799" y="505161"/>
            <a:ext cx="119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Train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E2B057-F678-40B1-B7BD-44A75A4FC314}"/>
              </a:ext>
            </a:extLst>
          </p:cNvPr>
          <p:cNvSpPr txBox="1"/>
          <p:nvPr/>
        </p:nvSpPr>
        <p:spPr>
          <a:xfrm>
            <a:off x="1238453" y="1113089"/>
            <a:ext cx="21368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highlight>
                  <a:srgbClr val="FFB7B7"/>
                </a:highlight>
                <a:latin typeface="Courier New" panose="02070309020205020404" pitchFamily="49" charset="0"/>
              </a:rPr>
              <a:t>[1 0 1 1] [1] [1 0 0 1] [1] [0 0 0 1] [1]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 1 1 1] [2] [0 1 1 0] [0]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B7B7"/>
                </a:highlight>
                <a:latin typeface="Courier New" panose="02070309020205020404" pitchFamily="49" charset="0"/>
              </a:rPr>
              <a:t>[1 1 0 1] [1] [0 1 0 1] [1]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 1 1 1] [2] [0 1 1 0] [0] [1 1 1 0] [0] [1 1 1 0] [2] [0 1 1 1] [2] [0 1 1 0] [2] [1 0 1 1] [2] [0 1 1 0] [2]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B7B7"/>
                </a:highlight>
                <a:latin typeface="Courier New" panose="02070309020205020404" pitchFamily="49" charset="0"/>
              </a:rPr>
              <a:t>[0 0 1 1] [1]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 1 1 0] [0] [1 1 1 0] [0] [0 0 1 0] [2] [1 0 1 1] [2]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6D9E41-FAE1-400B-AC4B-FEF6335CDE6B}"/>
              </a:ext>
            </a:extLst>
          </p:cNvPr>
          <p:cNvSpPr txBox="1"/>
          <p:nvPr/>
        </p:nvSpPr>
        <p:spPr>
          <a:xfrm>
            <a:off x="4100946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77B8E8-93AF-4EF7-8DE8-30D79017B29C}"/>
              </a:ext>
            </a:extLst>
          </p:cNvPr>
          <p:cNvSpPr txBox="1"/>
          <p:nvPr/>
        </p:nvSpPr>
        <p:spPr>
          <a:xfrm>
            <a:off x="6893585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6/20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B6391C-6659-4597-B437-9230327F7ED8}"/>
              </a:ext>
            </a:extLst>
          </p:cNvPr>
          <p:cNvSpPr txBox="1"/>
          <p:nvPr/>
        </p:nvSpPr>
        <p:spPr>
          <a:xfrm>
            <a:off x="9686225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P(y=2)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9/20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77D2F9-C215-4360-9656-89F3A2CE98D7}"/>
              </a:ext>
            </a:extLst>
          </p:cNvPr>
          <p:cNvSpPr txBox="1"/>
          <p:nvPr/>
        </p:nvSpPr>
        <p:spPr>
          <a:xfrm>
            <a:off x="3865126" y="2853726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P(x1=1 | 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3/5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B1E494-6A02-4ADD-8ADE-296038C1DF0A}"/>
              </a:ext>
            </a:extLst>
          </p:cNvPr>
          <p:cNvSpPr txBox="1"/>
          <p:nvPr/>
        </p:nvSpPr>
        <p:spPr>
          <a:xfrm>
            <a:off x="3865126" y="3444412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P(x2=1 | 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536CE0-1FFC-4D8A-9B08-BCB3CA0E0F30}"/>
              </a:ext>
            </a:extLst>
          </p:cNvPr>
          <p:cNvSpPr txBox="1"/>
          <p:nvPr/>
        </p:nvSpPr>
        <p:spPr>
          <a:xfrm>
            <a:off x="3865126" y="4029551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P(x3=1 | 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2A54F4-F3A4-4E41-8278-AC39629532D0}"/>
              </a:ext>
            </a:extLst>
          </p:cNvPr>
          <p:cNvSpPr txBox="1"/>
          <p:nvPr/>
        </p:nvSpPr>
        <p:spPr>
          <a:xfrm>
            <a:off x="3865126" y="4691058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P(x4=1 | y=0) = </a:t>
            </a:r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0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E8A499-CBDD-4811-BCC5-D6EC10150126}"/>
              </a:ext>
            </a:extLst>
          </p:cNvPr>
          <p:cNvSpPr txBox="1"/>
          <p:nvPr/>
        </p:nvSpPr>
        <p:spPr>
          <a:xfrm>
            <a:off x="6657765" y="2853726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P(x1=1 | 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3/6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5AB863-FA58-400C-AEAD-1276E8976A34}"/>
              </a:ext>
            </a:extLst>
          </p:cNvPr>
          <p:cNvSpPr txBox="1"/>
          <p:nvPr/>
        </p:nvSpPr>
        <p:spPr>
          <a:xfrm>
            <a:off x="6657765" y="3444412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P(x2=1 | 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2/6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CAE698-6348-4781-9731-DB624DCDE61C}"/>
              </a:ext>
            </a:extLst>
          </p:cNvPr>
          <p:cNvSpPr txBox="1"/>
          <p:nvPr/>
        </p:nvSpPr>
        <p:spPr>
          <a:xfrm>
            <a:off x="6657765" y="4029551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P(x3=1 | 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2/6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1DA771-4C8F-4163-A306-34F8A706ADDD}"/>
              </a:ext>
            </a:extLst>
          </p:cNvPr>
          <p:cNvSpPr txBox="1"/>
          <p:nvPr/>
        </p:nvSpPr>
        <p:spPr>
          <a:xfrm>
            <a:off x="6657765" y="4691058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P(x4=1 | 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6/6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8E3245-0CA7-4017-BF4C-2FB032DD82E9}"/>
              </a:ext>
            </a:extLst>
          </p:cNvPr>
          <p:cNvSpPr txBox="1"/>
          <p:nvPr/>
        </p:nvSpPr>
        <p:spPr>
          <a:xfrm>
            <a:off x="6627952" y="620395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Class Prior</a:t>
            </a:r>
            <a:endParaRPr lang="en-US" u="sng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ED8DD2-3AFB-4765-98E6-113F1E387800}"/>
              </a:ext>
            </a:extLst>
          </p:cNvPr>
          <p:cNvSpPr/>
          <p:nvPr/>
        </p:nvSpPr>
        <p:spPr>
          <a:xfrm>
            <a:off x="4032986" y="1113089"/>
            <a:ext cx="7469204" cy="619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376B99-16BB-4273-9D2A-2E29AE4F84F2}"/>
              </a:ext>
            </a:extLst>
          </p:cNvPr>
          <p:cNvSpPr txBox="1"/>
          <p:nvPr/>
        </p:nvSpPr>
        <p:spPr>
          <a:xfrm>
            <a:off x="3948109" y="2263040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0 Conditionals</a:t>
            </a:r>
            <a:endParaRPr lang="en-US" u="sng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52A628-1BCA-4B67-90EC-8176C1997A31}"/>
              </a:ext>
            </a:extLst>
          </p:cNvPr>
          <p:cNvSpPr txBox="1"/>
          <p:nvPr/>
        </p:nvSpPr>
        <p:spPr>
          <a:xfrm>
            <a:off x="676936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1 Conditionals</a:t>
            </a:r>
            <a:endParaRPr lang="en-US" u="sng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A78DBA-930C-4C80-9D55-9EE8FA713189}"/>
              </a:ext>
            </a:extLst>
          </p:cNvPr>
          <p:cNvSpPr txBox="1"/>
          <p:nvPr/>
        </p:nvSpPr>
        <p:spPr>
          <a:xfrm>
            <a:off x="956200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2 Conditionals</a:t>
            </a:r>
            <a:endParaRPr lang="en-US" u="sng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37F907-44FB-4B5B-B772-D797672C2D7C}"/>
              </a:ext>
            </a:extLst>
          </p:cNvPr>
          <p:cNvSpPr/>
          <p:nvPr/>
        </p:nvSpPr>
        <p:spPr>
          <a:xfrm>
            <a:off x="3807885" y="2644952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5D1325-B604-4B71-90F9-DD14223A32FC}"/>
              </a:ext>
            </a:extLst>
          </p:cNvPr>
          <p:cNvSpPr/>
          <p:nvPr/>
        </p:nvSpPr>
        <p:spPr>
          <a:xfrm>
            <a:off x="6623329" y="2643348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598898E-A907-4FD8-A5B1-CC62D611909C}"/>
              </a:ext>
            </a:extLst>
          </p:cNvPr>
          <p:cNvSpPr/>
          <p:nvPr/>
        </p:nvSpPr>
        <p:spPr>
          <a:xfrm>
            <a:off x="9405315" y="2652881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16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A273-CEFB-44BE-9F26-6A11F6C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Bernoulli Naïve Bayes Model To This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56935-C40A-4B67-8F5F-AD72574C6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18C1A-15B8-4705-A071-62F9D7457850}"/>
              </a:ext>
            </a:extLst>
          </p:cNvPr>
          <p:cNvSpPr txBox="1"/>
          <p:nvPr/>
        </p:nvSpPr>
        <p:spPr>
          <a:xfrm>
            <a:off x="131866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1</a:t>
            </a:r>
            <a:endParaRPr lang="en-US" sz="160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3B93C-5252-4F13-9394-F7885AC82D30}"/>
              </a:ext>
            </a:extLst>
          </p:cNvPr>
          <p:cNvSpPr txBox="1"/>
          <p:nvPr/>
        </p:nvSpPr>
        <p:spPr>
          <a:xfrm>
            <a:off x="1615442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1E4A0-099A-429B-AE26-CE2F0BC7DB9B}"/>
              </a:ext>
            </a:extLst>
          </p:cNvPr>
          <p:cNvSpPr txBox="1"/>
          <p:nvPr/>
        </p:nvSpPr>
        <p:spPr>
          <a:xfrm>
            <a:off x="190901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3</a:t>
            </a:r>
            <a:endParaRPr lang="en-US" sz="16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D680C-403B-4932-893D-28042CD8166B}"/>
              </a:ext>
            </a:extLst>
          </p:cNvPr>
          <p:cNvSpPr txBox="1"/>
          <p:nvPr/>
        </p:nvSpPr>
        <p:spPr>
          <a:xfrm>
            <a:off x="2205790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4</a:t>
            </a:r>
            <a:endParaRPr lang="en-US" sz="16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1E3BD-2729-4A3F-A408-DCB2A65181B3}"/>
              </a:ext>
            </a:extLst>
          </p:cNvPr>
          <p:cNvSpPr txBox="1"/>
          <p:nvPr/>
        </p:nvSpPr>
        <p:spPr>
          <a:xfrm>
            <a:off x="2741595" y="861230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</a:t>
            </a:r>
            <a:endParaRPr lang="en-US" sz="16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01DF86-6E9E-4123-B5D8-410AAC8C5260}"/>
              </a:ext>
            </a:extLst>
          </p:cNvPr>
          <p:cNvSpPr txBox="1"/>
          <p:nvPr/>
        </p:nvSpPr>
        <p:spPr>
          <a:xfrm>
            <a:off x="1751799" y="505161"/>
            <a:ext cx="119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Train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7D31FC-033B-455D-94E5-94F1BE775FE3}"/>
              </a:ext>
            </a:extLst>
          </p:cNvPr>
          <p:cNvSpPr txBox="1"/>
          <p:nvPr/>
        </p:nvSpPr>
        <p:spPr>
          <a:xfrm>
            <a:off x="4100946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513D82-BA3C-4D7C-B7C4-DA6D3AF32E98}"/>
              </a:ext>
            </a:extLst>
          </p:cNvPr>
          <p:cNvSpPr txBox="1"/>
          <p:nvPr/>
        </p:nvSpPr>
        <p:spPr>
          <a:xfrm>
            <a:off x="6893585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6/20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35C594-0134-4F05-BA99-A24BC7447024}"/>
              </a:ext>
            </a:extLst>
          </p:cNvPr>
          <p:cNvSpPr txBox="1"/>
          <p:nvPr/>
        </p:nvSpPr>
        <p:spPr>
          <a:xfrm>
            <a:off x="9686225" y="1242326"/>
            <a:ext cx="188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P(y=2)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9/20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79837-6F12-4502-BD7A-6EDF859FF69D}"/>
              </a:ext>
            </a:extLst>
          </p:cNvPr>
          <p:cNvSpPr txBox="1"/>
          <p:nvPr/>
        </p:nvSpPr>
        <p:spPr>
          <a:xfrm>
            <a:off x="3865126" y="2853726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P(x1=1 | 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3/5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BEC35E-953F-4886-A8D6-F5A52CD77838}"/>
              </a:ext>
            </a:extLst>
          </p:cNvPr>
          <p:cNvSpPr txBox="1"/>
          <p:nvPr/>
        </p:nvSpPr>
        <p:spPr>
          <a:xfrm>
            <a:off x="3865126" y="3444412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P(x2=1 | 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473B2-629B-4CB6-9A1B-006FD3BF061C}"/>
              </a:ext>
            </a:extLst>
          </p:cNvPr>
          <p:cNvSpPr txBox="1"/>
          <p:nvPr/>
        </p:nvSpPr>
        <p:spPr>
          <a:xfrm>
            <a:off x="3865126" y="4029551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P(x3=1 | y=0)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5/5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19F189-21D7-431C-A692-87B84297B37A}"/>
              </a:ext>
            </a:extLst>
          </p:cNvPr>
          <p:cNvSpPr txBox="1"/>
          <p:nvPr/>
        </p:nvSpPr>
        <p:spPr>
          <a:xfrm>
            <a:off x="3865126" y="4691058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P(x4=1 | y=0) = </a:t>
            </a:r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0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venir Next LT Pro" panose="020B0504020202020204" pitchFamily="34" charset="0"/>
              </a:rPr>
              <a:t>/5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D79D9-AEEB-402C-BEEE-DD6BEE3C33CC}"/>
              </a:ext>
            </a:extLst>
          </p:cNvPr>
          <p:cNvSpPr txBox="1"/>
          <p:nvPr/>
        </p:nvSpPr>
        <p:spPr>
          <a:xfrm>
            <a:off x="6657765" y="2853726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P(x1=1 | 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3/6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E24D1-F009-4950-ABBD-B74D052F6A12}"/>
              </a:ext>
            </a:extLst>
          </p:cNvPr>
          <p:cNvSpPr txBox="1"/>
          <p:nvPr/>
        </p:nvSpPr>
        <p:spPr>
          <a:xfrm>
            <a:off x="6657765" y="3444412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P(x2=1 | 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2/6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40FEA8-1F54-41C9-BF04-0101853D0A0F}"/>
              </a:ext>
            </a:extLst>
          </p:cNvPr>
          <p:cNvSpPr txBox="1"/>
          <p:nvPr/>
        </p:nvSpPr>
        <p:spPr>
          <a:xfrm>
            <a:off x="6657765" y="4029551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P(x3=1 | 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2/6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453072-4380-4847-A317-AC40B0609885}"/>
              </a:ext>
            </a:extLst>
          </p:cNvPr>
          <p:cNvSpPr txBox="1"/>
          <p:nvPr/>
        </p:nvSpPr>
        <p:spPr>
          <a:xfrm>
            <a:off x="6657765" y="4691058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P(x4=1 | y=1)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FFB7B7"/>
                </a:highlight>
                <a:latin typeface="Avenir Next LT Pro" panose="020B0504020202020204" pitchFamily="34" charset="0"/>
              </a:rPr>
              <a:t>6/6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6CB746-FC1D-4028-8DC7-2F777674E08A}"/>
              </a:ext>
            </a:extLst>
          </p:cNvPr>
          <p:cNvSpPr txBox="1"/>
          <p:nvPr/>
        </p:nvSpPr>
        <p:spPr>
          <a:xfrm>
            <a:off x="1238453" y="1113089"/>
            <a:ext cx="21368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 0 1 1] [1] [1 0 0 1] [1] [0 0 0 1] [1]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[1 1 1 1] [2]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 1 1 0] [0] [1 1 0 1] [1] [0 1 0 1] [1]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[1 1 1 1] [2]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 1 1 0] [0] [1 1 1 0] [0]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[1 1 1 0] [2] [0 1 1 1] [2] [0 1 1 0] [2] [1 0 1 1] [2] [0 1 1 0] [2]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[0 0 1 1] [1] [1 1 1 0] [0] [1 1 1 0] [0] 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</a:rPr>
              <a:t>[0 0 1 0] [2] [1 0 1 1] [2]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3D8563-9D63-44EA-A052-B67270F05BCB}"/>
              </a:ext>
            </a:extLst>
          </p:cNvPr>
          <p:cNvSpPr txBox="1"/>
          <p:nvPr/>
        </p:nvSpPr>
        <p:spPr>
          <a:xfrm>
            <a:off x="9450405" y="2853726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P(x1=1 | y=2)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5/9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5AB66D-D95E-4D60-A2D3-069CCCFD3DA0}"/>
              </a:ext>
            </a:extLst>
          </p:cNvPr>
          <p:cNvSpPr txBox="1"/>
          <p:nvPr/>
        </p:nvSpPr>
        <p:spPr>
          <a:xfrm>
            <a:off x="9450405" y="3444412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P(x2=1 | y=2) = 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6/9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E19A5F-E99D-4869-A5A1-A69CB25BE125}"/>
              </a:ext>
            </a:extLst>
          </p:cNvPr>
          <p:cNvSpPr txBox="1"/>
          <p:nvPr/>
        </p:nvSpPr>
        <p:spPr>
          <a:xfrm>
            <a:off x="9450405" y="4029551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P(x3=1 | y=2) = </a:t>
            </a:r>
            <a:r>
              <a:rPr lang="en-US" b="1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9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/9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2AB0F7-41D6-44FD-8BAC-ED7179FBF8D1}"/>
              </a:ext>
            </a:extLst>
          </p:cNvPr>
          <p:cNvSpPr txBox="1"/>
          <p:nvPr/>
        </p:nvSpPr>
        <p:spPr>
          <a:xfrm>
            <a:off x="9450405" y="4691058"/>
            <a:ext cx="2360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P(x4=1 | y=2) = </a:t>
            </a:r>
            <a:r>
              <a:rPr lang="en-US" b="1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5</a:t>
            </a:r>
            <a:r>
              <a:rPr lang="en-US" sz="1800" b="1" i="0" u="none" strike="noStrike" baseline="0" dirty="0">
                <a:solidFill>
                  <a:srgbClr val="000000"/>
                </a:solidFill>
                <a:highlight>
                  <a:srgbClr val="00FFFF"/>
                </a:highlight>
                <a:latin typeface="Avenir Next LT Pro" panose="020B0504020202020204" pitchFamily="34" charset="0"/>
              </a:rPr>
              <a:t>/9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B39421-F028-4844-B5C6-28EEAF1235AA}"/>
              </a:ext>
            </a:extLst>
          </p:cNvPr>
          <p:cNvSpPr txBox="1"/>
          <p:nvPr/>
        </p:nvSpPr>
        <p:spPr>
          <a:xfrm>
            <a:off x="6627952" y="620395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Class Prior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627EE-5D01-445C-AB4A-7328C03F6A55}"/>
              </a:ext>
            </a:extLst>
          </p:cNvPr>
          <p:cNvSpPr/>
          <p:nvPr/>
        </p:nvSpPr>
        <p:spPr>
          <a:xfrm>
            <a:off x="4032986" y="1113089"/>
            <a:ext cx="7469204" cy="619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C94ADD-A58C-4EC9-B641-549111CF4BAA}"/>
              </a:ext>
            </a:extLst>
          </p:cNvPr>
          <p:cNvSpPr txBox="1"/>
          <p:nvPr/>
        </p:nvSpPr>
        <p:spPr>
          <a:xfrm>
            <a:off x="3948109" y="2263040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0 Conditionals</a:t>
            </a:r>
            <a:endParaRPr lang="en-US" u="sn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4849DA-DD09-44C3-B5C5-F0B87754F457}"/>
              </a:ext>
            </a:extLst>
          </p:cNvPr>
          <p:cNvSpPr txBox="1"/>
          <p:nvPr/>
        </p:nvSpPr>
        <p:spPr>
          <a:xfrm>
            <a:off x="676936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1 Conditionals</a:t>
            </a:r>
            <a:endParaRPr lang="en-US" u="sng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823247-98ED-47CC-B1D6-9F3746463EEB}"/>
              </a:ext>
            </a:extLst>
          </p:cNvPr>
          <p:cNvSpPr txBox="1"/>
          <p:nvPr/>
        </p:nvSpPr>
        <p:spPr>
          <a:xfrm>
            <a:off x="9562009" y="2293174"/>
            <a:ext cx="2136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latin typeface="Avenir Next LT Pro" panose="020B0504020202020204" pitchFamily="34" charset="0"/>
              </a:rPr>
              <a:t>y=</a:t>
            </a:r>
            <a:r>
              <a:rPr lang="en-US" sz="1800" b="1" i="0" u="sng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2 Conditionals</a:t>
            </a:r>
            <a:endParaRPr lang="en-US" u="sng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BD3F01-C744-421E-8CBC-28F8587E6062}"/>
              </a:ext>
            </a:extLst>
          </p:cNvPr>
          <p:cNvSpPr/>
          <p:nvPr/>
        </p:nvSpPr>
        <p:spPr>
          <a:xfrm>
            <a:off x="3807885" y="2644952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B31143-27D8-4F84-A41D-B17E44B4B7FE}"/>
              </a:ext>
            </a:extLst>
          </p:cNvPr>
          <p:cNvSpPr/>
          <p:nvPr/>
        </p:nvSpPr>
        <p:spPr>
          <a:xfrm>
            <a:off x="6623329" y="2643348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D151C6-4AB2-4023-8270-A926CD757310}"/>
              </a:ext>
            </a:extLst>
          </p:cNvPr>
          <p:cNvSpPr/>
          <p:nvPr/>
        </p:nvSpPr>
        <p:spPr>
          <a:xfrm>
            <a:off x="9405315" y="2652881"/>
            <a:ext cx="2430944" cy="258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784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A273-CEFB-44BE-9F26-6A11F6C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Bernoulli Naïve Bayes Model To This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56935-C40A-4B67-8F5F-AD72574C6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75835-D731-45A3-A8C9-373860C97CF2}"/>
              </a:ext>
            </a:extLst>
          </p:cNvPr>
          <p:cNvSpPr txBox="1"/>
          <p:nvPr/>
        </p:nvSpPr>
        <p:spPr>
          <a:xfrm>
            <a:off x="5828577" y="1104213"/>
            <a:ext cx="22138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urier New" panose="02070309020205020404" pitchFamily="49" charset="0"/>
              </a:rPr>
              <a:t>[1 1 0 0] [1] </a:t>
            </a:r>
            <a:r>
              <a:rPr 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[1 1 1 1] [0]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 0 1 1] [1] [0 0 0 0] [2] [0 1 1 1] [2] [0 1 1 1] [0]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E2CBDD-6C3D-4964-A0F4-D679F10783CA}"/>
              </a:ext>
            </a:extLst>
          </p:cNvPr>
          <p:cNvSpPr txBox="1"/>
          <p:nvPr/>
        </p:nvSpPr>
        <p:spPr>
          <a:xfrm>
            <a:off x="5932851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1</a:t>
            </a:r>
            <a:endParaRPr lang="en-US" sz="16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93355-9F9D-4777-97D8-B9A4C78B5311}"/>
              </a:ext>
            </a:extLst>
          </p:cNvPr>
          <p:cNvSpPr txBox="1"/>
          <p:nvPr/>
        </p:nvSpPr>
        <p:spPr>
          <a:xfrm>
            <a:off x="6229631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6FCF6-492A-4BAA-9C01-66E53C0ACBCB}"/>
              </a:ext>
            </a:extLst>
          </p:cNvPr>
          <p:cNvSpPr txBox="1"/>
          <p:nvPr/>
        </p:nvSpPr>
        <p:spPr>
          <a:xfrm>
            <a:off x="6523199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3</a:t>
            </a:r>
            <a:endParaRPr lang="en-US" sz="16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7F1373-FCFC-4A23-B97E-3B18B8BB51EC}"/>
              </a:ext>
            </a:extLst>
          </p:cNvPr>
          <p:cNvSpPr txBox="1"/>
          <p:nvPr/>
        </p:nvSpPr>
        <p:spPr>
          <a:xfrm>
            <a:off x="6819979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4</a:t>
            </a:r>
            <a:endParaRPr lang="en-US" sz="16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65A356-9F9C-404B-BBC7-B4B64111A6C5}"/>
              </a:ext>
            </a:extLst>
          </p:cNvPr>
          <p:cNvSpPr txBox="1"/>
          <p:nvPr/>
        </p:nvSpPr>
        <p:spPr>
          <a:xfrm>
            <a:off x="7355784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</a:t>
            </a:r>
            <a:endParaRPr lang="en-US" sz="1600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2D3CB2-5901-4AE0-BE8F-F85D8A5EE42D}"/>
              </a:ext>
            </a:extLst>
          </p:cNvPr>
          <p:cNvSpPr txBox="1"/>
          <p:nvPr/>
        </p:nvSpPr>
        <p:spPr>
          <a:xfrm>
            <a:off x="6436572" y="387392"/>
            <a:ext cx="119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4515C-BDAB-46E2-8E65-3B122E5A488F}"/>
                  </a:ext>
                </a:extLst>
              </p:cNvPr>
              <p:cNvSpPr txBox="1"/>
              <p:nvPr/>
            </p:nvSpPr>
            <p:spPr>
              <a:xfrm>
                <a:off x="701258" y="3432897"/>
                <a:ext cx="9744078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4515C-BDAB-46E2-8E65-3B122E5A4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58" y="3432897"/>
                <a:ext cx="9744078" cy="694934"/>
              </a:xfrm>
              <a:prstGeom prst="rect">
                <a:avLst/>
              </a:prstGeom>
              <a:blipFill>
                <a:blip r:embed="rId2"/>
                <a:stretch>
                  <a:fillRect l="-781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CCCACC-2596-428B-8E33-F5ED251BE7E8}"/>
                  </a:ext>
                </a:extLst>
              </p:cNvPr>
              <p:cNvSpPr txBox="1"/>
              <p:nvPr/>
            </p:nvSpPr>
            <p:spPr>
              <a:xfrm>
                <a:off x="714558" y="4559602"/>
                <a:ext cx="9744078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432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25920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=0.016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CCCACC-2596-428B-8E33-F5ED251BE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58" y="4559602"/>
                <a:ext cx="9744078" cy="694934"/>
              </a:xfrm>
              <a:prstGeom prst="rect">
                <a:avLst/>
              </a:prstGeom>
              <a:blipFill>
                <a:blip r:embed="rId3"/>
                <a:stretch>
                  <a:fillRect l="-780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6D8471-5F6D-4D0C-9F6C-9FD13F1CD050}"/>
                  </a:ext>
                </a:extLst>
              </p:cNvPr>
              <p:cNvSpPr txBox="1"/>
              <p:nvPr/>
            </p:nvSpPr>
            <p:spPr>
              <a:xfrm>
                <a:off x="714558" y="5661937"/>
                <a:ext cx="9744078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12150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131220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=0.092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6D8471-5F6D-4D0C-9F6C-9FD13F1CD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58" y="5661937"/>
                <a:ext cx="9744078" cy="694934"/>
              </a:xfrm>
              <a:prstGeom prst="rect">
                <a:avLst/>
              </a:prstGeom>
              <a:blipFill>
                <a:blip r:embed="rId4"/>
                <a:stretch>
                  <a:fillRect l="-780" t="-178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B47FA7-B81C-45D0-8A1C-5E6D48A92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42" y="521711"/>
            <a:ext cx="4020661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05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A273-CEFB-44BE-9F26-6A11F6C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Bernoulli Naïve Bayes Model To This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56935-C40A-4B67-8F5F-AD72574C6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75835-D731-45A3-A8C9-373860C97CF2}"/>
              </a:ext>
            </a:extLst>
          </p:cNvPr>
          <p:cNvSpPr txBox="1"/>
          <p:nvPr/>
        </p:nvSpPr>
        <p:spPr>
          <a:xfrm>
            <a:off x="5828577" y="1104213"/>
            <a:ext cx="22138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[1 1 0 0]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[1] [1 1 1 1] [0] [1 0 1 1] [1] [0 0 0 0] [2] [0 1 1 1] [2] [0 1 1 1] [0]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E2CBDD-6C3D-4964-A0F4-D679F10783CA}"/>
              </a:ext>
            </a:extLst>
          </p:cNvPr>
          <p:cNvSpPr txBox="1"/>
          <p:nvPr/>
        </p:nvSpPr>
        <p:spPr>
          <a:xfrm>
            <a:off x="5932851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1</a:t>
            </a:r>
            <a:endParaRPr lang="en-US" sz="16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93355-9F9D-4777-97D8-B9A4C78B5311}"/>
              </a:ext>
            </a:extLst>
          </p:cNvPr>
          <p:cNvSpPr txBox="1"/>
          <p:nvPr/>
        </p:nvSpPr>
        <p:spPr>
          <a:xfrm>
            <a:off x="6229631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2</a:t>
            </a:r>
            <a:endParaRPr lang="en-US" sz="16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6FCF6-492A-4BAA-9C01-66E53C0ACBCB}"/>
              </a:ext>
            </a:extLst>
          </p:cNvPr>
          <p:cNvSpPr txBox="1"/>
          <p:nvPr/>
        </p:nvSpPr>
        <p:spPr>
          <a:xfrm>
            <a:off x="6523199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3</a:t>
            </a:r>
            <a:endParaRPr lang="en-US" sz="1600" baseline="-25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7F1373-FCFC-4A23-B97E-3B18B8BB51EC}"/>
              </a:ext>
            </a:extLst>
          </p:cNvPr>
          <p:cNvSpPr txBox="1"/>
          <p:nvPr/>
        </p:nvSpPr>
        <p:spPr>
          <a:xfrm>
            <a:off x="6819979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1600" b="1" baseline="-25000" dirty="0">
                <a:solidFill>
                  <a:srgbClr val="000000"/>
                </a:solidFill>
                <a:latin typeface="Avenir Next LT Pro" panose="020B0504020202020204" pitchFamily="34" charset="0"/>
              </a:rPr>
              <a:t>4</a:t>
            </a:r>
            <a:endParaRPr lang="en-US" sz="16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65A356-9F9C-404B-BBC7-B4B64111A6C5}"/>
              </a:ext>
            </a:extLst>
          </p:cNvPr>
          <p:cNvSpPr txBox="1"/>
          <p:nvPr/>
        </p:nvSpPr>
        <p:spPr>
          <a:xfrm>
            <a:off x="7355784" y="776156"/>
            <a:ext cx="510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</a:t>
            </a:r>
            <a:endParaRPr lang="en-US" sz="1600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2D3CB2-5901-4AE0-BE8F-F85D8A5EE42D}"/>
              </a:ext>
            </a:extLst>
          </p:cNvPr>
          <p:cNvSpPr txBox="1"/>
          <p:nvPr/>
        </p:nvSpPr>
        <p:spPr>
          <a:xfrm>
            <a:off x="6436572" y="387392"/>
            <a:ext cx="119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4515C-BDAB-46E2-8E65-3B122E5A488F}"/>
                  </a:ext>
                </a:extLst>
              </p:cNvPr>
              <p:cNvSpPr txBox="1"/>
              <p:nvPr/>
            </p:nvSpPr>
            <p:spPr>
              <a:xfrm>
                <a:off x="701258" y="3432897"/>
                <a:ext cx="9744078" cy="674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1 1 0 0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74515C-BDAB-46E2-8E65-3B122E5A4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58" y="3432897"/>
                <a:ext cx="9744078" cy="674352"/>
              </a:xfrm>
              <a:prstGeom prst="rect">
                <a:avLst/>
              </a:prstGeom>
              <a:blipFill>
                <a:blip r:embed="rId2"/>
                <a:stretch>
                  <a:fillRect l="-814" t="-901" b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CCCACC-2596-428B-8E33-F5ED251BE7E8}"/>
                  </a:ext>
                </a:extLst>
              </p:cNvPr>
              <p:cNvSpPr txBox="1"/>
              <p:nvPr/>
            </p:nvSpPr>
            <p:spPr>
              <a:xfrm>
                <a:off x="714558" y="4559602"/>
                <a:ext cx="9744078" cy="670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1 1 0 0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CCCACC-2596-428B-8E33-F5ED251BE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58" y="4559602"/>
                <a:ext cx="9744078" cy="670440"/>
              </a:xfrm>
              <a:prstGeom prst="rect">
                <a:avLst/>
              </a:prstGeom>
              <a:blipFill>
                <a:blip r:embed="rId3"/>
                <a:stretch>
                  <a:fillRect l="-813" t="-909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6D8471-5F6D-4D0C-9F6C-9FD13F1CD050}"/>
                  </a:ext>
                </a:extLst>
              </p:cNvPr>
              <p:cNvSpPr txBox="1"/>
              <p:nvPr/>
            </p:nvSpPr>
            <p:spPr>
              <a:xfrm>
                <a:off x="714558" y="5661937"/>
                <a:ext cx="9744078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1 1 0 0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6D8471-5F6D-4D0C-9F6C-9FD13F1CD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58" y="5661937"/>
                <a:ext cx="9744078" cy="694934"/>
              </a:xfrm>
              <a:prstGeom prst="rect">
                <a:avLst/>
              </a:prstGeom>
              <a:blipFill>
                <a:blip r:embed="rId4"/>
                <a:stretch>
                  <a:fillRect l="-813" t="-877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B47FA7-B81C-45D0-8A1C-5E6D48A92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42" y="521711"/>
            <a:ext cx="4020661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42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46C-A23F-4CC0-97E5-A85F28749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B0F3A-B61D-414F-84AE-556EC32F7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910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D1BDCA-2E55-4D89-A3D8-F551B05A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Hard and Soft Margin SVM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05D31-C2E8-48CC-8AD5-45B49A06A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109</a:t>
            </a:fld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51C6E7-5902-4C85-A735-85CB60AC98E3}"/>
              </a:ext>
            </a:extLst>
          </p:cNvPr>
          <p:cNvSpPr txBox="1"/>
          <p:nvPr/>
        </p:nvSpPr>
        <p:spPr>
          <a:xfrm>
            <a:off x="1633591" y="515012"/>
            <a:ext cx="249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Hard-Margin SVM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6E4BAC-6E48-462E-89E5-73067A1B4CF3}"/>
              </a:ext>
            </a:extLst>
          </p:cNvPr>
          <p:cNvCxnSpPr>
            <a:cxnSpLocks/>
          </p:cNvCxnSpPr>
          <p:nvPr/>
        </p:nvCxnSpPr>
        <p:spPr>
          <a:xfrm>
            <a:off x="6096000" y="701557"/>
            <a:ext cx="0" cy="5506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616F94-0A61-483D-A3CD-ECC845B4EA88}"/>
              </a:ext>
            </a:extLst>
          </p:cNvPr>
          <p:cNvSpPr txBox="1"/>
          <p:nvPr/>
        </p:nvSpPr>
        <p:spPr>
          <a:xfrm>
            <a:off x="8197065" y="515012"/>
            <a:ext cx="249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0A199-E397-4998-996B-F80FA34A73BD}"/>
                  </a:ext>
                </a:extLst>
              </p:cNvPr>
              <p:cNvSpPr txBox="1"/>
              <p:nvPr/>
            </p:nvSpPr>
            <p:spPr>
              <a:xfrm>
                <a:off x="8361701" y="1126491"/>
                <a:ext cx="2888501" cy="1476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  <a:p>
                <a:endParaRPr lang="en-US" sz="14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0A199-E397-4998-996B-F80FA34A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701" y="1126491"/>
                <a:ext cx="2888501" cy="1476943"/>
              </a:xfrm>
              <a:prstGeom prst="rect">
                <a:avLst/>
              </a:prstGeom>
              <a:blipFill>
                <a:blip r:embed="rId2"/>
                <a:stretch>
                  <a:fillRect t="-48347" b="-1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97FB0C5-B482-41D0-9161-33B77F6094BB}"/>
              </a:ext>
            </a:extLst>
          </p:cNvPr>
          <p:cNvSpPr txBox="1"/>
          <p:nvPr/>
        </p:nvSpPr>
        <p:spPr>
          <a:xfrm>
            <a:off x="6415618" y="1126491"/>
            <a:ext cx="2075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Soft-Margin SVM Primal: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9E9FFF-1184-4496-83E5-7DC4DBC5AE33}"/>
              </a:ext>
            </a:extLst>
          </p:cNvPr>
          <p:cNvSpPr txBox="1"/>
          <p:nvPr/>
        </p:nvSpPr>
        <p:spPr>
          <a:xfrm>
            <a:off x="269959" y="1126491"/>
            <a:ext cx="2075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Hard-Margin SVM Primal: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0E7E11-527A-40FB-BC12-9CBFA2AC50EA}"/>
                  </a:ext>
                </a:extLst>
              </p:cNvPr>
              <p:cNvSpPr txBox="1"/>
              <p:nvPr/>
            </p:nvSpPr>
            <p:spPr>
              <a:xfrm>
                <a:off x="2469652" y="1126491"/>
                <a:ext cx="2626330" cy="932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  <a:p>
                <a:endParaRPr lang="en-US" sz="1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0E7E11-527A-40FB-BC12-9CBFA2AC5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652" y="1126491"/>
                <a:ext cx="2626330" cy="9327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8F163A7-CFF8-4B0E-85FD-BC0DA9C62E99}"/>
              </a:ext>
            </a:extLst>
          </p:cNvPr>
          <p:cNvSpPr txBox="1"/>
          <p:nvPr/>
        </p:nvSpPr>
        <p:spPr>
          <a:xfrm>
            <a:off x="6415618" y="2918445"/>
            <a:ext cx="2075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Soft-Margin SVM Dual: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7AEF9-F05F-4E94-8DED-E6B9D4F5F9FC}"/>
              </a:ext>
            </a:extLst>
          </p:cNvPr>
          <p:cNvSpPr txBox="1"/>
          <p:nvPr/>
        </p:nvSpPr>
        <p:spPr>
          <a:xfrm>
            <a:off x="269959" y="2918445"/>
            <a:ext cx="2075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Hard-Margin SVM Dual: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4C2FFD-74BA-4A6B-8ACB-11022255633B}"/>
                  </a:ext>
                </a:extLst>
              </p:cNvPr>
              <p:cNvSpPr txBox="1"/>
              <p:nvPr/>
            </p:nvSpPr>
            <p:spPr>
              <a:xfrm>
                <a:off x="8264422" y="2918445"/>
                <a:ext cx="4663194" cy="1616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4C2FFD-74BA-4A6B-8ACB-11022255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22" y="2918445"/>
                <a:ext cx="4663194" cy="16162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5C3F34-EC98-4F30-A02C-C28026E5A559}"/>
                  </a:ext>
                </a:extLst>
              </p:cNvPr>
              <p:cNvSpPr txBox="1"/>
              <p:nvPr/>
            </p:nvSpPr>
            <p:spPr>
              <a:xfrm>
                <a:off x="1762306" y="5348120"/>
                <a:ext cx="2706157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5C3F34-EC98-4F30-A02C-C28026E5A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306" y="5348120"/>
                <a:ext cx="2706157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D675ED4-6DE6-4E92-BECA-0D1B6FA8AC43}"/>
              </a:ext>
            </a:extLst>
          </p:cNvPr>
          <p:cNvSpPr txBox="1"/>
          <p:nvPr/>
        </p:nvSpPr>
        <p:spPr>
          <a:xfrm>
            <a:off x="274824" y="4862347"/>
            <a:ext cx="5581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Given optimal alphas – weight vector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626F76-57A6-43B7-9F56-642C0FBE34EC}"/>
                  </a:ext>
                </a:extLst>
              </p:cNvPr>
              <p:cNvSpPr txBox="1"/>
              <p:nvPr/>
            </p:nvSpPr>
            <p:spPr>
              <a:xfrm>
                <a:off x="7764265" y="5347907"/>
                <a:ext cx="2706157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626F76-57A6-43B7-9F56-642C0FBE3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65" y="5347907"/>
                <a:ext cx="2706157" cy="76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154AB7E-23BD-4E73-8326-E63D0D52AA1E}"/>
              </a:ext>
            </a:extLst>
          </p:cNvPr>
          <p:cNvSpPr txBox="1"/>
          <p:nvPr/>
        </p:nvSpPr>
        <p:spPr>
          <a:xfrm>
            <a:off x="6276783" y="4862134"/>
            <a:ext cx="5581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Given optimal alphas – weight vector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2DB1CE-DDDD-4E41-9375-9C8F8A72D767}"/>
                  </a:ext>
                </a:extLst>
              </p:cNvPr>
              <p:cNvSpPr txBox="1"/>
              <p:nvPr/>
            </p:nvSpPr>
            <p:spPr>
              <a:xfrm>
                <a:off x="2136866" y="2918445"/>
                <a:ext cx="4663194" cy="1616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2DB1CE-DDDD-4E41-9375-9C8F8A72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66" y="2918445"/>
                <a:ext cx="4663194" cy="16162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44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366B5-E9C0-44F1-8241-28F1D45CFB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7CECD-3449-486A-85B3-C0F0F06B2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other algorithms share a similar assumption to logistic regression?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DC137-C5D1-4565-8530-A8C2EFC645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26B89-7579-43E8-8AB9-9F2A76153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7ED7CC-0C36-4D78-9F37-36EED7E04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C003FA-A16C-4ABD-82BD-465CB0250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6218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425D1-3C66-4C53-B58E-D7FA24348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07E37-A485-443B-BF3C-21A21E83E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happens as if the </a:t>
            </a:r>
            <a:r>
              <a:rPr lang="en-US" b="1" dirty="0"/>
              <a:t>slack penalty</a:t>
            </a:r>
            <a:r>
              <a:rPr lang="en-US" dirty="0"/>
              <a:t> C goes to zero?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EA07-5479-4205-B2B8-8729604B2D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soft-margin SVM reverts to the hard-margin SVM formulation.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1068F-B499-4F91-995C-7180473F0C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margin gets infinitely big.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4AF08-E514-456A-9835-B525FA09B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Errors aren’t penalized.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AB6D25-E328-4B1A-92C2-A84687BC4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Errors are very heavily penalized.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31D5CB-0CD1-4E09-A2FB-0CDAF95E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89" y="1752003"/>
            <a:ext cx="5953734" cy="21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53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425D1-3C66-4C53-B58E-D7FA24348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07E37-A485-443B-BF3C-21A21E83E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happens as if the </a:t>
            </a:r>
            <a:r>
              <a:rPr lang="en-US" b="1" dirty="0"/>
              <a:t>slack penalty</a:t>
            </a:r>
            <a:r>
              <a:rPr lang="en-US" dirty="0"/>
              <a:t> C goes to infinity?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BEA07-5479-4205-B2B8-8729604B2D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soft-margin SVM reverts to the hard-margin SVM formulation.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1068F-B499-4F91-995C-7180473F0C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margin gets infinitely big.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4AF08-E514-456A-9835-B525FA09B5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Errors aren’t penalized.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AB6D25-E328-4B1A-92C2-A84687BC4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Errors are very heavily penalized.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31D5CB-0CD1-4E09-A2FB-0CDAF95E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89" y="1752003"/>
            <a:ext cx="5953734" cy="21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351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2C44-0F16-41F3-B8EE-68524DB5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</a:t>
            </a:r>
            <a:r>
              <a:rPr lang="en-US" dirty="0" err="1"/>
              <a:t>Hyperpameters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38176B-D91D-4E59-A0E6-89DA0330B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B26A1B-AAFA-4DF6-9CB8-FAD83605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68" y="956086"/>
            <a:ext cx="5336867" cy="512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0E899B-14AF-4AA7-9EB1-3BE5D3A6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16" y="956086"/>
            <a:ext cx="5486400" cy="512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763009-C239-40B1-894C-9B177C7D758F}"/>
              </a:ext>
            </a:extLst>
          </p:cNvPr>
          <p:cNvSpPr txBox="1"/>
          <p:nvPr/>
        </p:nvSpPr>
        <p:spPr>
          <a:xfrm>
            <a:off x="1914391" y="515012"/>
            <a:ext cx="2496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Hard Margin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43119-7E31-4449-AB1A-1759D1F21C2D}"/>
              </a:ext>
            </a:extLst>
          </p:cNvPr>
          <p:cNvSpPr txBox="1"/>
          <p:nvPr/>
        </p:nvSpPr>
        <p:spPr>
          <a:xfrm>
            <a:off x="7780991" y="515012"/>
            <a:ext cx="3026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Soft Margin C=0.001</a:t>
            </a:r>
          </a:p>
        </p:txBody>
      </p:sp>
    </p:spTree>
    <p:extLst>
      <p:ext uri="{BB962C8B-B14F-4D97-AF65-F5344CB8AC3E}">
        <p14:creationId xmlns:p14="http://schemas.microsoft.com/office/powerpoint/2010/main" val="51398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2C44-0F16-41F3-B8EE-68524DB5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</a:t>
            </a:r>
            <a:r>
              <a:rPr lang="en-US" dirty="0" err="1"/>
              <a:t>Hyperpameters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38176B-D91D-4E59-A0E6-89DA0330B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113</a:t>
            </a:fld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25EBE2C-15D8-4D0B-AA26-8F998428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9" y="938377"/>
            <a:ext cx="5287962" cy="49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B3BC4F5-9A4D-453D-8C57-3EED8278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38377"/>
            <a:ext cx="5287961" cy="49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4904AD-34A3-4992-8D17-92E3F710D4A8}"/>
              </a:ext>
            </a:extLst>
          </p:cNvPr>
          <p:cNvSpPr txBox="1"/>
          <p:nvPr/>
        </p:nvSpPr>
        <p:spPr>
          <a:xfrm>
            <a:off x="7600016" y="538267"/>
            <a:ext cx="3026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Soft Margin C=0.1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B7942-3FC8-4FA3-9D86-40B2D2DAFC32}"/>
              </a:ext>
            </a:extLst>
          </p:cNvPr>
          <p:cNvSpPr txBox="1"/>
          <p:nvPr/>
        </p:nvSpPr>
        <p:spPr>
          <a:xfrm>
            <a:off x="1478467" y="538267"/>
            <a:ext cx="3026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Hard Margin</a:t>
            </a:r>
          </a:p>
        </p:txBody>
      </p:sp>
    </p:spTree>
    <p:extLst>
      <p:ext uri="{BB962C8B-B14F-4D97-AF65-F5344CB8AC3E}">
        <p14:creationId xmlns:p14="http://schemas.microsoft.com/office/powerpoint/2010/main" val="36529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B74D-0AF9-4BC2-A506-AB4202D4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</a:t>
            </a:r>
            <a:r>
              <a:rPr lang="en-US" dirty="0" err="1"/>
              <a:t>Hyperpameters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C626-EF7F-4930-9898-3350CED89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542392-B1DD-4A3C-B31F-6EF1D4FB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3" y="1038224"/>
            <a:ext cx="5429872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23477-C43E-4E62-A537-C984F9977ACB}"/>
              </a:ext>
            </a:extLst>
          </p:cNvPr>
          <p:cNvSpPr txBox="1"/>
          <p:nvPr/>
        </p:nvSpPr>
        <p:spPr>
          <a:xfrm>
            <a:off x="7464619" y="667412"/>
            <a:ext cx="3026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Hard Margin Quadratic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4FCB297-C5E5-4EC8-993A-5CB1F72A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46" y="1038223"/>
            <a:ext cx="5305425" cy="51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A51BC-0459-48E2-ABD4-EDF03E8D3D3D}"/>
              </a:ext>
            </a:extLst>
          </p:cNvPr>
          <p:cNvSpPr txBox="1"/>
          <p:nvPr/>
        </p:nvSpPr>
        <p:spPr>
          <a:xfrm>
            <a:off x="2140144" y="667412"/>
            <a:ext cx="3026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Soft Margin C=0.0001</a:t>
            </a:r>
          </a:p>
        </p:txBody>
      </p:sp>
    </p:spTree>
    <p:extLst>
      <p:ext uri="{BB962C8B-B14F-4D97-AF65-F5344CB8AC3E}">
        <p14:creationId xmlns:p14="http://schemas.microsoft.com/office/powerpoint/2010/main" val="76287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E229-F987-4183-9E0C-7B2A4CC1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</a:t>
            </a:r>
            <a:r>
              <a:rPr lang="en-US" dirty="0" err="1"/>
              <a:t>Hyperpameters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3AEEE-FC24-477A-B645-147C6905C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115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81A43C-6F65-480A-912A-A45BF31A7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4" y="771525"/>
            <a:ext cx="579613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F54725-4C73-4A28-B3D8-75FAC3CDB293}"/>
              </a:ext>
            </a:extLst>
          </p:cNvPr>
          <p:cNvSpPr txBox="1"/>
          <p:nvPr/>
        </p:nvSpPr>
        <p:spPr>
          <a:xfrm>
            <a:off x="900429" y="371415"/>
            <a:ext cx="44115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Soft Margin Quadratic C=0.0001</a:t>
            </a:r>
          </a:p>
        </p:txBody>
      </p:sp>
    </p:spTree>
    <p:extLst>
      <p:ext uri="{BB962C8B-B14F-4D97-AF65-F5344CB8AC3E}">
        <p14:creationId xmlns:p14="http://schemas.microsoft.com/office/powerpoint/2010/main" val="323986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9D10-4F3C-4DC0-85E8-B9DF86C6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Linear Classifiers over Basis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35B3D-FA64-45DE-840B-3D8E9E231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C1F914-B4E4-4A4B-9122-D3176F8C8790}"/>
                  </a:ext>
                </a:extLst>
              </p:cNvPr>
              <p:cNvSpPr txBox="1"/>
              <p:nvPr/>
            </p:nvSpPr>
            <p:spPr>
              <a:xfrm>
                <a:off x="2479496" y="1947825"/>
                <a:ext cx="4663194" cy="2051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1" i="0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𝚽</m:t>
                                  </m:r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1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b="1" i="0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𝚽</m:t>
                                  </m:r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C1F914-B4E4-4A4B-9122-D3176F8C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6" y="1947825"/>
                <a:ext cx="4663194" cy="2051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C2DA90-D781-4AC9-9C8A-F8FB9670E8E7}"/>
                  </a:ext>
                </a:extLst>
              </p:cNvPr>
              <p:cNvSpPr txBox="1"/>
              <p:nvPr/>
            </p:nvSpPr>
            <p:spPr>
              <a:xfrm>
                <a:off x="2479496" y="4420783"/>
                <a:ext cx="9322189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    ⇒     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000" b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US" sz="2000" b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C2DA90-D781-4AC9-9C8A-F8FB9670E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6" y="4420783"/>
                <a:ext cx="9322189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4B927C9-7F44-4CC7-9099-8D67CD685546}"/>
              </a:ext>
            </a:extLst>
          </p:cNvPr>
          <p:cNvSpPr txBox="1"/>
          <p:nvPr/>
        </p:nvSpPr>
        <p:spPr>
          <a:xfrm>
            <a:off x="512745" y="796229"/>
            <a:ext cx="10353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Applying Basis functions to the SVM dual formulation and solution: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3CAA1-C739-4237-AB24-2E88B8C942D5}"/>
              </a:ext>
            </a:extLst>
          </p:cNvPr>
          <p:cNvSpPr txBox="1"/>
          <p:nvPr/>
        </p:nvSpPr>
        <p:spPr>
          <a:xfrm>
            <a:off x="7695344" y="2769852"/>
            <a:ext cx="3781596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Seems like all that is going on here is computing similarity in some transformed feature space</a:t>
            </a:r>
          </a:p>
        </p:txBody>
      </p:sp>
      <p:pic>
        <p:nvPicPr>
          <p:cNvPr id="13" name="Graphic 12" descr="Arrow: Counter-clockwise curve with solid fill">
            <a:extLst>
              <a:ext uri="{FF2B5EF4-FFF2-40B4-BE49-F238E27FC236}">
                <a16:creationId xmlns:a16="http://schemas.microsoft.com/office/drawing/2014/main" id="{8A6B7611-1EC5-46E0-B4ED-D775C9B8A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6884807" y="2105576"/>
            <a:ext cx="907180" cy="907180"/>
          </a:xfrm>
          <a:prstGeom prst="rect">
            <a:avLst/>
          </a:prstGeom>
        </p:spPr>
      </p:pic>
      <p:pic>
        <p:nvPicPr>
          <p:cNvPr id="14" name="Graphic 13" descr="Arrow: Counter-clockwise curve with solid fill">
            <a:extLst>
              <a:ext uri="{FF2B5EF4-FFF2-40B4-BE49-F238E27FC236}">
                <a16:creationId xmlns:a16="http://schemas.microsoft.com/office/drawing/2014/main" id="{C321C23F-B23F-4D38-8D1C-D2C9BD914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000000" flipH="1">
            <a:off x="9771801" y="3616882"/>
            <a:ext cx="907180" cy="9071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2C9E01-C460-427C-A02E-9C945BE2CF11}"/>
              </a:ext>
            </a:extLst>
          </p:cNvPr>
          <p:cNvSpPr txBox="1"/>
          <p:nvPr/>
        </p:nvSpPr>
        <p:spPr>
          <a:xfrm>
            <a:off x="404066" y="2482081"/>
            <a:ext cx="2075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Soft-Margin SVM Dual: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4472F-6041-479B-84CD-41FE51C92C5F}"/>
              </a:ext>
            </a:extLst>
          </p:cNvPr>
          <p:cNvSpPr txBox="1"/>
          <p:nvPr/>
        </p:nvSpPr>
        <p:spPr>
          <a:xfrm>
            <a:off x="404066" y="4533154"/>
            <a:ext cx="2075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Soft-Margin SVM Prediction:</a:t>
            </a:r>
          </a:p>
        </p:txBody>
      </p:sp>
    </p:spTree>
    <p:extLst>
      <p:ext uri="{BB962C8B-B14F-4D97-AF65-F5344CB8AC3E}">
        <p14:creationId xmlns:p14="http://schemas.microsoft.com/office/powerpoint/2010/main" val="19341030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9D10-4F3C-4DC0-85E8-B9DF86C6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in Quadratic Feature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35B3D-FA64-45DE-840B-3D8E9E231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C26075-DB08-4DD2-97E0-F0BAA90F8317}"/>
                  </a:ext>
                </a:extLst>
              </p:cNvPr>
              <p:cNvSpPr txBox="1"/>
              <p:nvPr/>
            </p:nvSpPr>
            <p:spPr>
              <a:xfrm>
                <a:off x="215583" y="883852"/>
                <a:ext cx="3417111" cy="448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0A94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solidFill>
                                    <a:srgbClr val="40A94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40A9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C26075-DB08-4DD2-97E0-F0BAA90F8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3" y="883852"/>
                <a:ext cx="3417111" cy="4485408"/>
              </a:xfrm>
              <a:prstGeom prst="rect">
                <a:avLst/>
              </a:prstGeom>
              <a:blipFill>
                <a:blip r:embed="rId2"/>
                <a:stretch>
                  <a:fillRect r="-2139" b="-5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D8A8F10-ABD0-4D44-A340-6E3F48A37119}"/>
              </a:ext>
            </a:extLst>
          </p:cNvPr>
          <p:cNvSpPr txBox="1"/>
          <p:nvPr/>
        </p:nvSpPr>
        <p:spPr>
          <a:xfrm>
            <a:off x="4102033" y="800788"/>
            <a:ext cx="2019050" cy="354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1</a:t>
            </a:r>
            <a:endParaRPr lang="en-US" dirty="0">
              <a:solidFill>
                <a:srgbClr val="D73F0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1D397-DB4E-411B-B540-376753737853}"/>
                  </a:ext>
                </a:extLst>
              </p:cNvPr>
              <p:cNvSpPr txBox="1"/>
              <p:nvPr/>
            </p:nvSpPr>
            <p:spPr>
              <a:xfrm>
                <a:off x="3688600" y="1198598"/>
                <a:ext cx="1710015" cy="820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b="0" i="1" dirty="0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40A9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40A94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40A9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40A9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40A94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40A9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1D397-DB4E-411B-B540-37675373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600" y="1198598"/>
                <a:ext cx="1710015" cy="820339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95DBD567-12A5-4B31-8E85-2A25129480B0}"/>
              </a:ext>
            </a:extLst>
          </p:cNvPr>
          <p:cNvSpPr/>
          <p:nvPr/>
        </p:nvSpPr>
        <p:spPr>
          <a:xfrm>
            <a:off x="3814977" y="894755"/>
            <a:ext cx="144275" cy="166556"/>
          </a:xfrm>
          <a:prstGeom prst="rightBrace">
            <a:avLst/>
          </a:prstGeom>
          <a:ln w="28575">
            <a:solidFill>
              <a:srgbClr val="D73F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16B49CC-CB17-4217-A6BC-2D4CB6B4540B}"/>
              </a:ext>
            </a:extLst>
          </p:cNvPr>
          <p:cNvSpPr/>
          <p:nvPr/>
        </p:nvSpPr>
        <p:spPr>
          <a:xfrm>
            <a:off x="3823650" y="2231862"/>
            <a:ext cx="144275" cy="990694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BF1ACD8-D667-4BC5-922B-79635D3E2751}"/>
              </a:ext>
            </a:extLst>
          </p:cNvPr>
          <p:cNvSpPr/>
          <p:nvPr/>
        </p:nvSpPr>
        <p:spPr>
          <a:xfrm>
            <a:off x="3822432" y="3274434"/>
            <a:ext cx="144275" cy="2323496"/>
          </a:xfrm>
          <a:prstGeom prst="righ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92C33E3-4B41-47E8-BA2C-E1B733B87B11}"/>
              </a:ext>
            </a:extLst>
          </p:cNvPr>
          <p:cNvSpPr/>
          <p:nvPr/>
        </p:nvSpPr>
        <p:spPr>
          <a:xfrm>
            <a:off x="3822432" y="1096761"/>
            <a:ext cx="144275" cy="1099650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5048E-F6DB-4CF5-BF34-4DBAFAB92B9D}"/>
                  </a:ext>
                </a:extLst>
              </p:cNvPr>
              <p:cNvSpPr txBox="1"/>
              <p:nvPr/>
            </p:nvSpPr>
            <p:spPr>
              <a:xfrm>
                <a:off x="3628137" y="2259798"/>
                <a:ext cx="1710015" cy="820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85048E-F6DB-4CF5-BF34-4DBAFAB92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137" y="2259798"/>
                <a:ext cx="1710015" cy="820339"/>
              </a:xfrm>
              <a:prstGeom prst="rect">
                <a:avLst/>
              </a:prstGeom>
              <a:blipFill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44F0F9-06DF-4FA4-93DB-E7329214EACD}"/>
                  </a:ext>
                </a:extLst>
              </p:cNvPr>
              <p:cNvSpPr txBox="1"/>
              <p:nvPr/>
            </p:nvSpPr>
            <p:spPr>
              <a:xfrm>
                <a:off x="4020065" y="3993513"/>
                <a:ext cx="1710015" cy="8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44F0F9-06DF-4FA4-93DB-E7329214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65" y="3993513"/>
                <a:ext cx="1710015" cy="849610"/>
              </a:xfrm>
              <a:prstGeom prst="rect">
                <a:avLst/>
              </a:prstGeom>
              <a:blipFill>
                <a:blip r:embed="rId5"/>
                <a:stretch>
                  <a:fillRect r="-8541" b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2D5AE1-3E1C-4817-B7A1-57399372860F}"/>
                  </a:ext>
                </a:extLst>
              </p:cNvPr>
              <p:cNvSpPr txBox="1"/>
              <p:nvPr/>
            </p:nvSpPr>
            <p:spPr>
              <a:xfrm>
                <a:off x="3402761" y="970555"/>
                <a:ext cx="1710015" cy="354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2D5AE1-3E1C-4817-B7A1-57399372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761" y="970555"/>
                <a:ext cx="1710015" cy="354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E280EC-A5B0-4A11-8895-844F06404901}"/>
                  </a:ext>
                </a:extLst>
              </p:cNvPr>
              <p:cNvSpPr txBox="1"/>
              <p:nvPr/>
            </p:nvSpPr>
            <p:spPr>
              <a:xfrm>
                <a:off x="3402761" y="1964683"/>
                <a:ext cx="1710015" cy="354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E280EC-A5B0-4A11-8895-844F06404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761" y="1964683"/>
                <a:ext cx="1710015" cy="3546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B8BD51-5EDE-4C88-A5C4-88C931848BB6}"/>
                  </a:ext>
                </a:extLst>
              </p:cNvPr>
              <p:cNvSpPr txBox="1"/>
              <p:nvPr/>
            </p:nvSpPr>
            <p:spPr>
              <a:xfrm>
                <a:off x="3377488" y="3460455"/>
                <a:ext cx="1710015" cy="354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B8BD51-5EDE-4C88-A5C4-88C931848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88" y="3460455"/>
                <a:ext cx="1710015" cy="354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5CC69D-2340-4D87-A383-6FBE82C47F68}"/>
                  </a:ext>
                </a:extLst>
              </p:cNvPr>
              <p:cNvSpPr txBox="1"/>
              <p:nvPr/>
            </p:nvSpPr>
            <p:spPr>
              <a:xfrm>
                <a:off x="6185266" y="570675"/>
                <a:ext cx="5765800" cy="817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=1+2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5CC69D-2340-4D87-A383-6FBE82C4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266" y="570675"/>
                <a:ext cx="5765800" cy="817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7D17ED-1C3A-4B0D-ACE0-888F3DE7EBC6}"/>
              </a:ext>
            </a:extLst>
          </p:cNvPr>
          <p:cNvCxnSpPr/>
          <p:nvPr/>
        </p:nvCxnSpPr>
        <p:spPr>
          <a:xfrm>
            <a:off x="6590469" y="1586902"/>
            <a:ext cx="49906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974925-7C44-4BA0-9D22-9ECBF44FA991}"/>
                  </a:ext>
                </a:extLst>
              </p:cNvPr>
              <p:cNvSpPr txBox="1"/>
              <p:nvPr/>
            </p:nvSpPr>
            <p:spPr>
              <a:xfrm>
                <a:off x="6185266" y="1829092"/>
                <a:ext cx="6676938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Avenir Next LT Pro" panose="020B0504020202020204" pitchFamily="34" charset="0"/>
                  </a:rPr>
                  <a:t>Consider the following function: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974925-7C44-4BA0-9D22-9ECBF44FA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266" y="1829092"/>
                <a:ext cx="6676938" cy="375552"/>
              </a:xfrm>
              <a:prstGeom prst="rect">
                <a:avLst/>
              </a:prstGeom>
              <a:blipFill>
                <a:blip r:embed="rId10"/>
                <a:stretch>
                  <a:fillRect l="-822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F609AF-9182-44ED-BB7A-1EFDA1D2E63B}"/>
                  </a:ext>
                </a:extLst>
              </p:cNvPr>
              <p:cNvSpPr txBox="1"/>
              <p:nvPr/>
            </p:nvSpPr>
            <p:spPr>
              <a:xfrm>
                <a:off x="5354066" y="2356851"/>
                <a:ext cx="643255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F609AF-9182-44ED-BB7A-1EFDA1D2E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66" y="2356851"/>
                <a:ext cx="6432550" cy="3755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810DCA-8AD2-40D3-A71A-AEA77F1A9EAA}"/>
                  </a:ext>
                </a:extLst>
              </p:cNvPr>
              <p:cNvSpPr txBox="1"/>
              <p:nvPr/>
            </p:nvSpPr>
            <p:spPr>
              <a:xfrm>
                <a:off x="6806339" y="2787462"/>
                <a:ext cx="6432550" cy="1045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=1+2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810DCA-8AD2-40D3-A71A-AEA77F1A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339" y="2787462"/>
                <a:ext cx="6432550" cy="10457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C6568F-19C2-4333-8814-E09815C19039}"/>
                  </a:ext>
                </a:extLst>
              </p:cNvPr>
              <p:cNvSpPr txBox="1"/>
              <p:nvPr/>
            </p:nvSpPr>
            <p:spPr>
              <a:xfrm>
                <a:off x="6806339" y="3912763"/>
                <a:ext cx="6432550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=1+2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C6568F-19C2-4333-8814-E09815C19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339" y="3912763"/>
                <a:ext cx="6432550" cy="9081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9E12A8-AB58-4FE8-B485-579DCC3B3672}"/>
                  </a:ext>
                </a:extLst>
              </p:cNvPr>
              <p:cNvSpPr txBox="1"/>
              <p:nvPr/>
            </p:nvSpPr>
            <p:spPr>
              <a:xfrm>
                <a:off x="6806339" y="4881668"/>
                <a:ext cx="6432550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=1+2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9E12A8-AB58-4FE8-B485-579DCC3B3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339" y="4881668"/>
                <a:ext cx="6432550" cy="9081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 descr="Arrow: Counter-clockwise curve with solid fill">
            <a:extLst>
              <a:ext uri="{FF2B5EF4-FFF2-40B4-BE49-F238E27FC236}">
                <a16:creationId xmlns:a16="http://schemas.microsoft.com/office/drawing/2014/main" id="{55DA2CC6-0354-47BD-A1CE-9AB6AEC05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700000" flipH="1">
            <a:off x="4935280" y="64607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52F947-3CE5-47C6-82E9-2336FD16BB2B}"/>
                  </a:ext>
                </a:extLst>
              </p:cNvPr>
              <p:cNvSpPr txBox="1"/>
              <p:nvPr/>
            </p:nvSpPr>
            <p:spPr>
              <a:xfrm>
                <a:off x="5354066" y="6020040"/>
                <a:ext cx="6432550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52F947-3CE5-47C6-82E9-2336FD16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66" y="6020040"/>
                <a:ext cx="6432550" cy="37555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0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9" grpId="0"/>
      <p:bldP spid="20" grpId="0"/>
      <p:bldP spid="21" grpId="0"/>
      <p:bldP spid="24" grpId="0"/>
      <p:bldP spid="26" grpId="0"/>
      <p:bldP spid="27" grpId="0"/>
      <p:bldP spid="28" grpId="0"/>
      <p:bldP spid="29" grpId="0"/>
      <p:bldP spid="3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9D10-4F3C-4DC0-85E8-B9DF86C6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Functions: The Kernel Trick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35B3D-FA64-45DE-840B-3D8E9E231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2B9C93-EB8E-425E-88D8-8DAC70265D24}"/>
                  </a:ext>
                </a:extLst>
              </p:cNvPr>
              <p:cNvSpPr txBox="1"/>
              <p:nvPr/>
            </p:nvSpPr>
            <p:spPr>
              <a:xfrm>
                <a:off x="431800" y="858564"/>
                <a:ext cx="11620501" cy="526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Definition: </a:t>
                </a:r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 is called a </a:t>
                </a:r>
                <a:r>
                  <a:rPr lang="en-US" sz="2400" u="sng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kernel function </a:t>
                </a:r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 for some mapping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. Can be intuitively thought of as computing some similarity between </a:t>
                </a:r>
                <a:r>
                  <a:rPr lang="en-US" sz="2400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a</a:t>
                </a:r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 and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b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.</a:t>
                </a:r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endParaRPr lang="en-US" sz="2400" dirty="0">
                  <a:latin typeface="Avenir Next LT Pro" panose="020B0504020202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Not all mappings you might propose have a corresponding kernel function and not every kernel you might propose has a corresponding mapping.</a:t>
                </a:r>
              </a:p>
              <a:p>
                <a:endParaRPr lang="en-US" sz="2400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However, f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or many popular mapping functions we might be interested in, we can find a corresponding kernel function that efficiently computes similarity.</a:t>
                </a:r>
              </a:p>
              <a:p>
                <a:endParaRPr lang="en-US" sz="2400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r>
                  <a:rPr lang="en-US" sz="2400" b="1" dirty="0">
                    <a:latin typeface="Avenir Next LT Pro" panose="020B0504020202020204" pitchFamily="34" charset="0"/>
                  </a:rPr>
                  <a:t>Why we care?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We can compute similarity in the high-dimensional mapping space without actually transforming the data into that space – gaining significant computational speedup.  Call doing this the </a:t>
                </a:r>
                <a:r>
                  <a:rPr lang="en-US" sz="2400" u="sng" dirty="0">
                    <a:latin typeface="Avenir Next LT Pro" panose="020B0504020202020204" pitchFamily="34" charset="0"/>
                  </a:rPr>
                  <a:t>kernel trick.</a:t>
                </a:r>
                <a:endParaRPr lang="en-US" sz="2000" b="1" u="sng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2B9C93-EB8E-425E-88D8-8DAC70265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858564"/>
                <a:ext cx="11620501" cy="5262979"/>
              </a:xfrm>
              <a:prstGeom prst="rect">
                <a:avLst/>
              </a:prstGeom>
              <a:blipFill>
                <a:blip r:embed="rId2"/>
                <a:stretch>
                  <a:fillRect l="-839" t="-811" r="-1102" b="-18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907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9D10-4F3C-4DC0-85E8-B9DF86C6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Functions: The Kernel Trick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35B3D-FA64-45DE-840B-3D8E9E231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2B9C93-EB8E-425E-88D8-8DAC70265D24}"/>
                  </a:ext>
                </a:extLst>
              </p:cNvPr>
              <p:cNvSpPr txBox="1"/>
              <p:nvPr/>
            </p:nvSpPr>
            <p:spPr>
              <a:xfrm>
                <a:off x="431800" y="948559"/>
                <a:ext cx="11620501" cy="4528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Closure Properties of Kernels</a:t>
                </a:r>
              </a:p>
              <a:p>
                <a:endParaRPr lang="en-US" sz="2400" dirty="0">
                  <a:latin typeface="Avenir Next LT Pro" panose="020B0504020202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 are kernel functions then the following are all also kernel functions: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 +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2"/>
                <a:endParaRPr lang="en-US" sz="2400" b="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,  for c&gt;0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 </a:t>
                </a:r>
                <a:r>
                  <a:rPr lang="en-US" sz="24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 full cross product</a:t>
                </a:r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2B9C93-EB8E-425E-88D8-8DAC70265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948559"/>
                <a:ext cx="11620501" cy="4528419"/>
              </a:xfrm>
              <a:prstGeom prst="rect">
                <a:avLst/>
              </a:prstGeom>
              <a:blipFill>
                <a:blip r:embed="rId2"/>
                <a:stretch>
                  <a:fillRect l="-839" t="-943" b="-22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08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Decomposition for Function Approximation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7F7E61-0E45-42DA-9F17-D17B071277E6}"/>
                  </a:ext>
                </a:extLst>
              </p:cNvPr>
              <p:cNvSpPr txBox="1"/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Find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from </a:t>
                </a:r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hypothesis space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that best approximates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given a </a:t>
                </a:r>
                <a:r>
                  <a:rPr lang="en-US" sz="2800" b="1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of observations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7F7E61-0E45-42DA-9F17-D17B07127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blipFill>
                <a:blip r:embed="rId3"/>
                <a:stretch>
                  <a:fillRect l="-11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D304CAF-B394-4E6A-82FA-F2B0E09FAE48}"/>
              </a:ext>
            </a:extLst>
          </p:cNvPr>
          <p:cNvGrpSpPr/>
          <p:nvPr/>
        </p:nvGrpSpPr>
        <p:grpSpPr>
          <a:xfrm>
            <a:off x="145038" y="461682"/>
            <a:ext cx="992459" cy="992459"/>
            <a:chOff x="3925474" y="996862"/>
            <a:chExt cx="3426649" cy="3426649"/>
          </a:xfrm>
        </p:grpSpPr>
        <p:pic>
          <p:nvPicPr>
            <p:cNvPr id="32" name="Graphic 31" descr="Heart organ with solid fill">
              <a:extLst>
                <a:ext uri="{FF2B5EF4-FFF2-40B4-BE49-F238E27FC236}">
                  <a16:creationId xmlns:a16="http://schemas.microsoft.com/office/drawing/2014/main" id="{01A2E07D-C3E3-4C47-BD30-FF9D1FB9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5474" y="996862"/>
              <a:ext cx="3426649" cy="3426649"/>
            </a:xfrm>
            <a:prstGeom prst="rect">
              <a:avLst/>
            </a:prstGeom>
          </p:spPr>
        </p:pic>
        <p:pic>
          <p:nvPicPr>
            <p:cNvPr id="33" name="Graphic 32" descr="Heart organ outline">
              <a:extLst>
                <a:ext uri="{FF2B5EF4-FFF2-40B4-BE49-F238E27FC236}">
                  <a16:creationId xmlns:a16="http://schemas.microsoft.com/office/drawing/2014/main" id="{9E229243-FF25-4E34-BB13-50DFC0F5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81228" y="996862"/>
              <a:ext cx="3370895" cy="3393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3539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9D10-4F3C-4DC0-85E8-B9DF86C6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35B3D-FA64-45DE-840B-3D8E9E231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C1F914-B4E4-4A4B-9122-D3176F8C8790}"/>
                  </a:ext>
                </a:extLst>
              </p:cNvPr>
              <p:cNvSpPr txBox="1"/>
              <p:nvPr/>
            </p:nvSpPr>
            <p:spPr>
              <a:xfrm>
                <a:off x="2479496" y="1947825"/>
                <a:ext cx="4663194" cy="2051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𝜿</m:t>
                                  </m:r>
                                  <m:r>
                                    <a:rPr lang="en-US" b="1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C1F914-B4E4-4A4B-9122-D3176F8C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6" y="1947825"/>
                <a:ext cx="4663194" cy="2051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C2DA90-D781-4AC9-9C8A-F8FB9670E8E7}"/>
                  </a:ext>
                </a:extLst>
              </p:cNvPr>
              <p:cNvSpPr txBox="1"/>
              <p:nvPr/>
            </p:nvSpPr>
            <p:spPr>
              <a:xfrm>
                <a:off x="2479496" y="4420783"/>
                <a:ext cx="9322189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    ⇒     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C2DA90-D781-4AC9-9C8A-F8FB9670E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6" y="4420783"/>
                <a:ext cx="9322189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4B927C9-7F44-4CC7-9099-8D67CD685546}"/>
              </a:ext>
            </a:extLst>
          </p:cNvPr>
          <p:cNvSpPr txBox="1"/>
          <p:nvPr/>
        </p:nvSpPr>
        <p:spPr>
          <a:xfrm>
            <a:off x="512745" y="796229"/>
            <a:ext cx="10353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To apply to SVMs, we just replace the feature projected dot product with a kernel! 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3CAA1-C739-4237-AB24-2E88B8C942D5}"/>
              </a:ext>
            </a:extLst>
          </p:cNvPr>
          <p:cNvSpPr txBox="1"/>
          <p:nvPr/>
        </p:nvSpPr>
        <p:spPr>
          <a:xfrm>
            <a:off x="7695344" y="2769852"/>
            <a:ext cx="3781596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Just use the similarity from the kernel to do our learning / prediction.</a:t>
            </a:r>
          </a:p>
        </p:txBody>
      </p:sp>
      <p:pic>
        <p:nvPicPr>
          <p:cNvPr id="13" name="Graphic 12" descr="Arrow: Counter-clockwise curve with solid fill">
            <a:extLst>
              <a:ext uri="{FF2B5EF4-FFF2-40B4-BE49-F238E27FC236}">
                <a16:creationId xmlns:a16="http://schemas.microsoft.com/office/drawing/2014/main" id="{8A6B7611-1EC5-46E0-B4ED-D775C9B8A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6884807" y="2105576"/>
            <a:ext cx="907180" cy="907180"/>
          </a:xfrm>
          <a:prstGeom prst="rect">
            <a:avLst/>
          </a:prstGeom>
        </p:spPr>
      </p:pic>
      <p:pic>
        <p:nvPicPr>
          <p:cNvPr id="14" name="Graphic 13" descr="Arrow: Counter-clockwise curve with solid fill">
            <a:extLst>
              <a:ext uri="{FF2B5EF4-FFF2-40B4-BE49-F238E27FC236}">
                <a16:creationId xmlns:a16="http://schemas.microsoft.com/office/drawing/2014/main" id="{C321C23F-B23F-4D38-8D1C-D2C9BD914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000000" flipH="1">
            <a:off x="9771801" y="3616882"/>
            <a:ext cx="907180" cy="9071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2C9E01-C460-427C-A02E-9C945BE2CF11}"/>
              </a:ext>
            </a:extLst>
          </p:cNvPr>
          <p:cNvSpPr txBox="1"/>
          <p:nvPr/>
        </p:nvSpPr>
        <p:spPr>
          <a:xfrm>
            <a:off x="404066" y="2482081"/>
            <a:ext cx="2075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Soft-Margin SVM Dual: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4472F-6041-479B-84CD-41FE51C92C5F}"/>
              </a:ext>
            </a:extLst>
          </p:cNvPr>
          <p:cNvSpPr txBox="1"/>
          <p:nvPr/>
        </p:nvSpPr>
        <p:spPr>
          <a:xfrm>
            <a:off x="404066" y="4533154"/>
            <a:ext cx="2075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Soft-Margin SVM Prediction:</a:t>
            </a:r>
          </a:p>
        </p:txBody>
      </p:sp>
    </p:spTree>
    <p:extLst>
      <p:ext uri="{BB962C8B-B14F-4D97-AF65-F5344CB8AC3E}">
        <p14:creationId xmlns:p14="http://schemas.microsoft.com/office/powerpoint/2010/main" val="38672490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46C-A23F-4CC0-97E5-A85F28749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Classifiers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B0F3A-B61D-414F-84AE-556EC32F7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47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C729-C160-4351-BFC8-91FDADE3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Classifiers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83CEB-7293-493D-8DD1-96EA2DF9B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97F74-EF81-4FF5-8780-03693016E282}"/>
              </a:ext>
            </a:extLst>
          </p:cNvPr>
          <p:cNvSpPr txBox="1"/>
          <p:nvPr/>
        </p:nvSpPr>
        <p:spPr>
          <a:xfrm>
            <a:off x="456946" y="550805"/>
            <a:ext cx="114188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Two useful composite measures:</a:t>
            </a:r>
          </a:p>
          <a:p>
            <a:pPr marR="0"/>
            <a:endParaRPr lang="en-US" sz="2400" b="1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/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/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Recall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: What fraction of positive does your model predict as positives:</a:t>
            </a:r>
          </a:p>
          <a:p>
            <a:pPr marR="0"/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/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/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/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/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/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Precision: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Of things your model predicts as positives, what fraction are correct?</a:t>
            </a:r>
            <a:endParaRPr lang="en-US" sz="2400" b="1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BF8E-0371-47B1-8668-E5D95EECAA3A}"/>
                  </a:ext>
                </a:extLst>
              </p:cNvPr>
              <p:cNvSpPr txBox="1"/>
              <p:nvPr/>
            </p:nvSpPr>
            <p:spPr>
              <a:xfrm>
                <a:off x="4567321" y="2406431"/>
                <a:ext cx="3369640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BF8E-0371-47B1-8668-E5D95EECA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21" y="2406431"/>
                <a:ext cx="3369640" cy="814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4C86F0-DF5C-4D50-BE30-09D1FF534C02}"/>
                  </a:ext>
                </a:extLst>
              </p:cNvPr>
              <p:cNvSpPr txBox="1"/>
              <p:nvPr/>
            </p:nvSpPr>
            <p:spPr>
              <a:xfrm>
                <a:off x="4326294" y="4789264"/>
                <a:ext cx="3851695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4C86F0-DF5C-4D50-BE30-09D1FF53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294" y="4789264"/>
                <a:ext cx="3851695" cy="814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6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8E506-1D8E-4A4A-975E-16EC53B8A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957691" cy="141922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venir Next LT Pro" panose="020B0504020202020204" pitchFamily="34" charset="0"/>
              </a:rPr>
              <a:t>Next Time: </a:t>
            </a:r>
            <a:r>
              <a:rPr lang="en-US" dirty="0">
                <a:latin typeface="Avenir Next LT Pro" panose="020B0504020202020204" pitchFamily="34" charset="0"/>
              </a:rPr>
              <a:t>Midterm!</a:t>
            </a:r>
            <a:endParaRPr lang="en-US" sz="2800" b="1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10353675" cy="358775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</p:spTree>
    <p:extLst>
      <p:ext uri="{BB962C8B-B14F-4D97-AF65-F5344CB8AC3E}">
        <p14:creationId xmlns:p14="http://schemas.microsoft.com/office/powerpoint/2010/main" val="322128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Decomposition for Function Approximation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13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A1075-4E42-49F9-9244-EE2213A7DB57}"/>
              </a:ext>
            </a:extLst>
          </p:cNvPr>
          <p:cNvSpPr/>
          <p:nvPr/>
        </p:nvSpPr>
        <p:spPr>
          <a:xfrm>
            <a:off x="3791922" y="1802257"/>
            <a:ext cx="7872762" cy="5906627"/>
          </a:xfrm>
          <a:prstGeom prst="ellipse">
            <a:avLst/>
          </a:prstGeom>
          <a:solidFill>
            <a:srgbClr val="FFDDDD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2D83D-7A77-4736-8C89-9AE09B88C556}"/>
                  </a:ext>
                </a:extLst>
              </p:cNvPr>
              <p:cNvSpPr txBox="1"/>
              <p:nvPr/>
            </p:nvSpPr>
            <p:spPr>
              <a:xfrm>
                <a:off x="3905754" y="6262071"/>
                <a:ext cx="4776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2D83D-7A77-4736-8C89-9AE09B88C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54" y="6262071"/>
                <a:ext cx="477644" cy="646331"/>
              </a:xfrm>
              <a:prstGeom prst="rect">
                <a:avLst/>
              </a:prstGeom>
              <a:blipFill>
                <a:blip r:embed="rId2"/>
                <a:stretch>
                  <a:fillRect r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95E5EBD-33D5-4954-81B1-790C4FD79C07}"/>
              </a:ext>
            </a:extLst>
          </p:cNvPr>
          <p:cNvSpPr/>
          <p:nvPr/>
        </p:nvSpPr>
        <p:spPr>
          <a:xfrm>
            <a:off x="1834970" y="2817579"/>
            <a:ext cx="131956" cy="131956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/>
              <p:nvPr/>
            </p:nvSpPr>
            <p:spPr>
              <a:xfrm>
                <a:off x="1470695" y="2721193"/>
                <a:ext cx="5854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95" y="2721193"/>
                <a:ext cx="585439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61A5E8-B344-4730-86BF-4406DB7B53E7}"/>
              </a:ext>
            </a:extLst>
          </p:cNvPr>
          <p:cNvGrpSpPr/>
          <p:nvPr/>
        </p:nvGrpSpPr>
        <p:grpSpPr>
          <a:xfrm>
            <a:off x="145038" y="461682"/>
            <a:ext cx="992459" cy="992459"/>
            <a:chOff x="3925474" y="996862"/>
            <a:chExt cx="3426649" cy="3426649"/>
          </a:xfrm>
        </p:grpSpPr>
        <p:pic>
          <p:nvPicPr>
            <p:cNvPr id="11" name="Graphic 10" descr="Heart organ with solid fill">
              <a:extLst>
                <a:ext uri="{FF2B5EF4-FFF2-40B4-BE49-F238E27FC236}">
                  <a16:creationId xmlns:a16="http://schemas.microsoft.com/office/drawing/2014/main" id="{352C8C11-29E2-4B7D-B2BC-D5EDE3025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5474" y="996862"/>
              <a:ext cx="3426649" cy="3426649"/>
            </a:xfrm>
            <a:prstGeom prst="rect">
              <a:avLst/>
            </a:prstGeom>
          </p:spPr>
        </p:pic>
        <p:pic>
          <p:nvPicPr>
            <p:cNvPr id="12" name="Graphic 11" descr="Heart organ outline">
              <a:extLst>
                <a:ext uri="{FF2B5EF4-FFF2-40B4-BE49-F238E27FC236}">
                  <a16:creationId xmlns:a16="http://schemas.microsoft.com/office/drawing/2014/main" id="{F2A60FAB-681F-44A7-B0E7-379A4577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81228" y="996862"/>
              <a:ext cx="3370895" cy="339319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E121C42-5868-4834-AF59-5284EDFEF175}"/>
              </a:ext>
            </a:extLst>
          </p:cNvPr>
          <p:cNvSpPr txBox="1"/>
          <p:nvPr/>
        </p:nvSpPr>
        <p:spPr>
          <a:xfrm>
            <a:off x="516896" y="3767476"/>
            <a:ext cx="19046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venir Next LT Pro" panose="020B0504020202020204" pitchFamily="34" charset="0"/>
              </a:rPr>
              <a:t>Actual function</a:t>
            </a:r>
          </a:p>
        </p:txBody>
      </p:sp>
      <p:pic>
        <p:nvPicPr>
          <p:cNvPr id="15" name="Graphic 14" descr="Arrow: Counter-clockwise curve with solid fill">
            <a:extLst>
              <a:ext uri="{FF2B5EF4-FFF2-40B4-BE49-F238E27FC236}">
                <a16:creationId xmlns:a16="http://schemas.microsoft.com/office/drawing/2014/main" id="{B15B60C5-AAED-4A28-A2EC-D41F7331CA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 flipV="1">
            <a:off x="1103450" y="3014177"/>
            <a:ext cx="731520" cy="7315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2496EA-1827-4395-883E-EC41BDB7A883}"/>
              </a:ext>
            </a:extLst>
          </p:cNvPr>
          <p:cNvSpPr txBox="1"/>
          <p:nvPr/>
        </p:nvSpPr>
        <p:spPr>
          <a:xfrm>
            <a:off x="1008859" y="6479476"/>
            <a:ext cx="768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Adapted from Dhruv Batra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C6BC5-B7E2-4DEC-97BD-6D75A81BCE2E}"/>
                  </a:ext>
                </a:extLst>
              </p:cNvPr>
              <p:cNvSpPr txBox="1"/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Find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from </a:t>
                </a:r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hypothesis space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that best approximates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given a </a:t>
                </a:r>
                <a:r>
                  <a:rPr lang="en-US" sz="2800" b="1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of observations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C6BC5-B7E2-4DEC-97BD-6D75A81BC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blipFill>
                <a:blip r:embed="rId10"/>
                <a:stretch>
                  <a:fillRect l="-11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09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Decomposition for Function Approximation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A1075-4E42-49F9-9244-EE2213A7DB57}"/>
              </a:ext>
            </a:extLst>
          </p:cNvPr>
          <p:cNvSpPr/>
          <p:nvPr/>
        </p:nvSpPr>
        <p:spPr>
          <a:xfrm>
            <a:off x="3791922" y="1802257"/>
            <a:ext cx="7872762" cy="5906627"/>
          </a:xfrm>
          <a:prstGeom prst="ellipse">
            <a:avLst/>
          </a:prstGeom>
          <a:solidFill>
            <a:srgbClr val="FFDDDD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5E5EBD-33D5-4954-81B1-790C4FD79C07}"/>
              </a:ext>
            </a:extLst>
          </p:cNvPr>
          <p:cNvSpPr/>
          <p:nvPr/>
        </p:nvSpPr>
        <p:spPr>
          <a:xfrm>
            <a:off x="1834970" y="2817579"/>
            <a:ext cx="131956" cy="131956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/>
              <p:nvPr/>
            </p:nvSpPr>
            <p:spPr>
              <a:xfrm>
                <a:off x="1470695" y="2721193"/>
                <a:ext cx="5854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95" y="2721193"/>
                <a:ext cx="585439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BBAD8CEC-D164-4FA1-88A0-61234FCB0D70}"/>
              </a:ext>
            </a:extLst>
          </p:cNvPr>
          <p:cNvSpPr/>
          <p:nvPr/>
        </p:nvSpPr>
        <p:spPr>
          <a:xfrm>
            <a:off x="4713251" y="2751601"/>
            <a:ext cx="131956" cy="13195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1D605-4019-49F8-ADEE-54086B3AD47D}"/>
                  </a:ext>
                </a:extLst>
              </p:cNvPr>
              <p:cNvSpPr txBox="1"/>
              <p:nvPr/>
            </p:nvSpPr>
            <p:spPr>
              <a:xfrm>
                <a:off x="4528157" y="2256947"/>
                <a:ext cx="60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1D605-4019-49F8-ADEE-54086B3A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57" y="2256947"/>
                <a:ext cx="607742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5784F4-53F4-4AA4-99FD-23D498DBADFE}"/>
              </a:ext>
            </a:extLst>
          </p:cNvPr>
          <p:cNvCxnSpPr>
            <a:cxnSpLocks/>
          </p:cNvCxnSpPr>
          <p:nvPr/>
        </p:nvCxnSpPr>
        <p:spPr>
          <a:xfrm flipV="1">
            <a:off x="1929161" y="2791752"/>
            <a:ext cx="2812772" cy="107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357511-0195-48D4-9A3F-317D917415CE}"/>
                  </a:ext>
                </a:extLst>
              </p:cNvPr>
              <p:cNvSpPr txBox="1"/>
              <p:nvPr/>
            </p:nvSpPr>
            <p:spPr>
              <a:xfrm>
                <a:off x="1295231" y="1756536"/>
                <a:ext cx="3506945" cy="84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latin typeface="Avenir Next LT Pro" panose="020B0504020202020204" pitchFamily="34" charset="0"/>
                  </a:rPr>
                  <a:t>Best member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br>
                  <a:rPr lang="en-US" dirty="0">
                    <a:latin typeface="Avenir Next LT Pro" panose="020B0504020202020204" pitchFamily="34" charset="0"/>
                  </a:rPr>
                </a:br>
                <a:r>
                  <a:rPr lang="en-US" dirty="0">
                    <a:latin typeface="Avenir Next LT Pro" panose="020B0504020202020204" pitchFamily="34" charset="0"/>
                  </a:rPr>
                  <a:t> given infinite data</a:t>
                </a:r>
                <a:br>
                  <a:rPr lang="en-US" dirty="0">
                    <a:latin typeface="Avenir Next LT Pro" panose="020B0504020202020204" pitchFamily="34" charset="0"/>
                  </a:rPr>
                </a:br>
                <a:r>
                  <a:rPr lang="en-US" dirty="0">
                    <a:latin typeface="Avenir Next LT Pro" panose="020B0504020202020204" pitchFamily="34" charset="0"/>
                  </a:rPr>
                  <a:t>and training time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357511-0195-48D4-9A3F-317D91741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231" y="1756536"/>
                <a:ext cx="3506945" cy="840230"/>
              </a:xfrm>
              <a:prstGeom prst="rect">
                <a:avLst/>
              </a:prstGeom>
              <a:blipFill>
                <a:blip r:embed="rId4"/>
                <a:stretch>
                  <a:fillRect t="-65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aphic 37" descr="Arrow: Counter-clockwise curve with solid fill">
            <a:extLst>
              <a:ext uri="{FF2B5EF4-FFF2-40B4-BE49-F238E27FC236}">
                <a16:creationId xmlns:a16="http://schemas.microsoft.com/office/drawing/2014/main" id="{91702AE9-D30B-4A64-BC5F-CD0636E55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61805" flipH="1">
            <a:off x="3964722" y="1830410"/>
            <a:ext cx="731520" cy="7315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BBBFAE-4FBA-4966-9016-020EC51A5194}"/>
              </a:ext>
            </a:extLst>
          </p:cNvPr>
          <p:cNvSpPr txBox="1"/>
          <p:nvPr/>
        </p:nvSpPr>
        <p:spPr>
          <a:xfrm rot="21428309">
            <a:off x="2498217" y="2850104"/>
            <a:ext cx="14143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Modelling Error</a:t>
            </a:r>
            <a:endParaRPr lang="en-US" sz="16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F0DFFB-0B5D-4F05-A810-1ADE6E68991D}"/>
              </a:ext>
            </a:extLst>
          </p:cNvPr>
          <p:cNvGrpSpPr/>
          <p:nvPr/>
        </p:nvGrpSpPr>
        <p:grpSpPr>
          <a:xfrm>
            <a:off x="145038" y="461682"/>
            <a:ext cx="992459" cy="992459"/>
            <a:chOff x="3925474" y="996862"/>
            <a:chExt cx="3426649" cy="3426649"/>
          </a:xfrm>
        </p:grpSpPr>
        <p:pic>
          <p:nvPicPr>
            <p:cNvPr id="35" name="Graphic 34" descr="Heart organ with solid fill">
              <a:extLst>
                <a:ext uri="{FF2B5EF4-FFF2-40B4-BE49-F238E27FC236}">
                  <a16:creationId xmlns:a16="http://schemas.microsoft.com/office/drawing/2014/main" id="{3B43A543-9064-4FAC-85E7-10B5130B2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5474" y="996862"/>
              <a:ext cx="3426649" cy="3426649"/>
            </a:xfrm>
            <a:prstGeom prst="rect">
              <a:avLst/>
            </a:prstGeom>
          </p:spPr>
        </p:pic>
        <p:pic>
          <p:nvPicPr>
            <p:cNvPr id="36" name="Graphic 35" descr="Heart organ outline">
              <a:extLst>
                <a:ext uri="{FF2B5EF4-FFF2-40B4-BE49-F238E27FC236}">
                  <a16:creationId xmlns:a16="http://schemas.microsoft.com/office/drawing/2014/main" id="{E5E68D3F-527D-4475-94D6-4768925DB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81228" y="996862"/>
              <a:ext cx="3370895" cy="3393195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94829BF-8F16-409F-BC2F-0A05E17B65ED}"/>
              </a:ext>
            </a:extLst>
          </p:cNvPr>
          <p:cNvSpPr txBox="1"/>
          <p:nvPr/>
        </p:nvSpPr>
        <p:spPr>
          <a:xfrm>
            <a:off x="516896" y="3767476"/>
            <a:ext cx="19046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venir Next LT Pro" panose="020B0504020202020204" pitchFamily="34" charset="0"/>
              </a:rPr>
              <a:t>Actual function</a:t>
            </a:r>
          </a:p>
        </p:txBody>
      </p:sp>
      <p:pic>
        <p:nvPicPr>
          <p:cNvPr id="43" name="Graphic 42" descr="Arrow: Counter-clockwise curve with solid fill">
            <a:extLst>
              <a:ext uri="{FF2B5EF4-FFF2-40B4-BE49-F238E27FC236}">
                <a16:creationId xmlns:a16="http://schemas.microsoft.com/office/drawing/2014/main" id="{C1461D86-9FEE-42F8-B828-F82177B79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1103450" y="3014177"/>
            <a:ext cx="731520" cy="7315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3E108BA-B70C-4871-924F-2DA909C258BC}"/>
              </a:ext>
            </a:extLst>
          </p:cNvPr>
          <p:cNvSpPr txBox="1"/>
          <p:nvPr/>
        </p:nvSpPr>
        <p:spPr>
          <a:xfrm>
            <a:off x="1008859" y="6479476"/>
            <a:ext cx="768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Adapted from Dhruv Batra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B9EF7C-9E82-4A48-9AD3-D058907550BC}"/>
                  </a:ext>
                </a:extLst>
              </p:cNvPr>
              <p:cNvSpPr txBox="1"/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Find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from </a:t>
                </a:r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hypothesis space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that best approximates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given a </a:t>
                </a:r>
                <a:r>
                  <a:rPr lang="en-US" sz="2800" b="1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of observations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B9EF7C-9E82-4A48-9AD3-D0589075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blipFill>
                <a:blip r:embed="rId11"/>
                <a:stretch>
                  <a:fillRect l="-11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E91E82-6FE8-4985-A7D5-57EFF68B4493}"/>
                  </a:ext>
                </a:extLst>
              </p:cNvPr>
              <p:cNvSpPr txBox="1"/>
              <p:nvPr/>
            </p:nvSpPr>
            <p:spPr>
              <a:xfrm>
                <a:off x="3905754" y="6262071"/>
                <a:ext cx="4776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E91E82-6FE8-4985-A7D5-57EFF68B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54" y="6262071"/>
                <a:ext cx="477644" cy="646331"/>
              </a:xfrm>
              <a:prstGeom prst="rect">
                <a:avLst/>
              </a:prstGeom>
              <a:blipFill>
                <a:blip r:embed="rId12"/>
                <a:stretch>
                  <a:fillRect r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51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Decomposition for Function Approximation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15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A1075-4E42-49F9-9244-EE2213A7DB57}"/>
              </a:ext>
            </a:extLst>
          </p:cNvPr>
          <p:cNvSpPr/>
          <p:nvPr/>
        </p:nvSpPr>
        <p:spPr>
          <a:xfrm>
            <a:off x="3791922" y="1802257"/>
            <a:ext cx="7872762" cy="5906627"/>
          </a:xfrm>
          <a:prstGeom prst="ellipse">
            <a:avLst/>
          </a:prstGeom>
          <a:solidFill>
            <a:srgbClr val="FFDDDD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5E5EBD-33D5-4954-81B1-790C4FD79C07}"/>
              </a:ext>
            </a:extLst>
          </p:cNvPr>
          <p:cNvSpPr/>
          <p:nvPr/>
        </p:nvSpPr>
        <p:spPr>
          <a:xfrm>
            <a:off x="1834970" y="2817579"/>
            <a:ext cx="131956" cy="131956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/>
              <p:nvPr/>
            </p:nvSpPr>
            <p:spPr>
              <a:xfrm>
                <a:off x="1470695" y="2721193"/>
                <a:ext cx="5854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95" y="2721193"/>
                <a:ext cx="585439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BBAD8CEC-D164-4FA1-88A0-61234FCB0D70}"/>
              </a:ext>
            </a:extLst>
          </p:cNvPr>
          <p:cNvSpPr/>
          <p:nvPr/>
        </p:nvSpPr>
        <p:spPr>
          <a:xfrm>
            <a:off x="4713251" y="2751601"/>
            <a:ext cx="131956" cy="13195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1D605-4019-49F8-ADEE-54086B3AD47D}"/>
                  </a:ext>
                </a:extLst>
              </p:cNvPr>
              <p:cNvSpPr txBox="1"/>
              <p:nvPr/>
            </p:nvSpPr>
            <p:spPr>
              <a:xfrm>
                <a:off x="4528157" y="2256947"/>
                <a:ext cx="60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1D605-4019-49F8-ADEE-54086B3A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57" y="2256947"/>
                <a:ext cx="607742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DCCC75-7DB6-42E6-BA91-2020BA643036}"/>
              </a:ext>
            </a:extLst>
          </p:cNvPr>
          <p:cNvCxnSpPr>
            <a:cxnSpLocks/>
          </p:cNvCxnSpPr>
          <p:nvPr/>
        </p:nvCxnSpPr>
        <p:spPr>
          <a:xfrm>
            <a:off x="4814761" y="2848396"/>
            <a:ext cx="1343278" cy="420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5784F4-53F4-4AA4-99FD-23D498DBADFE}"/>
              </a:ext>
            </a:extLst>
          </p:cNvPr>
          <p:cNvCxnSpPr>
            <a:cxnSpLocks/>
          </p:cNvCxnSpPr>
          <p:nvPr/>
        </p:nvCxnSpPr>
        <p:spPr>
          <a:xfrm flipV="1">
            <a:off x="1929161" y="2791752"/>
            <a:ext cx="2812772" cy="107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357511-0195-48D4-9A3F-317D917415CE}"/>
                  </a:ext>
                </a:extLst>
              </p:cNvPr>
              <p:cNvSpPr txBox="1"/>
              <p:nvPr/>
            </p:nvSpPr>
            <p:spPr>
              <a:xfrm>
                <a:off x="1295231" y="1756536"/>
                <a:ext cx="3506945" cy="84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latin typeface="Avenir Next LT Pro" panose="020B0504020202020204" pitchFamily="34" charset="0"/>
                  </a:rPr>
                  <a:t>Best member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br>
                  <a:rPr lang="en-US" dirty="0">
                    <a:latin typeface="Avenir Next LT Pro" panose="020B0504020202020204" pitchFamily="34" charset="0"/>
                  </a:rPr>
                </a:br>
                <a:r>
                  <a:rPr lang="en-US" dirty="0">
                    <a:latin typeface="Avenir Next LT Pro" panose="020B0504020202020204" pitchFamily="34" charset="0"/>
                  </a:rPr>
                  <a:t> given infinite data</a:t>
                </a:r>
                <a:br>
                  <a:rPr lang="en-US" dirty="0">
                    <a:latin typeface="Avenir Next LT Pro" panose="020B0504020202020204" pitchFamily="34" charset="0"/>
                  </a:rPr>
                </a:br>
                <a:r>
                  <a:rPr lang="en-US" dirty="0">
                    <a:latin typeface="Avenir Next LT Pro" panose="020B0504020202020204" pitchFamily="34" charset="0"/>
                  </a:rPr>
                  <a:t>and training time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357511-0195-48D4-9A3F-317D91741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231" y="1756536"/>
                <a:ext cx="3506945" cy="840230"/>
              </a:xfrm>
              <a:prstGeom prst="rect">
                <a:avLst/>
              </a:prstGeom>
              <a:blipFill>
                <a:blip r:embed="rId4"/>
                <a:stretch>
                  <a:fillRect t="-65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aphic 37" descr="Arrow: Counter-clockwise curve with solid fill">
            <a:extLst>
              <a:ext uri="{FF2B5EF4-FFF2-40B4-BE49-F238E27FC236}">
                <a16:creationId xmlns:a16="http://schemas.microsoft.com/office/drawing/2014/main" id="{91702AE9-D30B-4A64-BC5F-CD0636E55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61805" flipH="1">
            <a:off x="3964722" y="1830410"/>
            <a:ext cx="731520" cy="73152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6B8F2950-BDEC-4186-B10B-4270EFDBF962}"/>
              </a:ext>
            </a:extLst>
          </p:cNvPr>
          <p:cNvSpPr/>
          <p:nvPr/>
        </p:nvSpPr>
        <p:spPr>
          <a:xfrm>
            <a:off x="6174560" y="3243950"/>
            <a:ext cx="131956" cy="131956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72DB0C-14FA-479C-BA47-3F3D2E428C40}"/>
                  </a:ext>
                </a:extLst>
              </p:cNvPr>
              <p:cNvSpPr txBox="1"/>
              <p:nvPr/>
            </p:nvSpPr>
            <p:spPr>
              <a:xfrm>
                <a:off x="6227759" y="2931222"/>
                <a:ext cx="60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72DB0C-14FA-479C-BA47-3F3D2E42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759" y="2931222"/>
                <a:ext cx="607742" cy="461665"/>
              </a:xfrm>
              <a:prstGeom prst="rect">
                <a:avLst/>
              </a:prstGeom>
              <a:blipFill>
                <a:blip r:embed="rId7"/>
                <a:stretch>
                  <a:fillRect l="-10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E51F60-8DB7-4DE0-B509-6F905D9B9F7C}"/>
                  </a:ext>
                </a:extLst>
              </p:cNvPr>
              <p:cNvSpPr txBox="1"/>
              <p:nvPr/>
            </p:nvSpPr>
            <p:spPr>
              <a:xfrm>
                <a:off x="6454215" y="2402110"/>
                <a:ext cx="3506945" cy="59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latin typeface="Avenir Next LT Pro" panose="020B0504020202020204" pitchFamily="34" charset="0"/>
                  </a:rPr>
                  <a:t>Best member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br>
                  <a:rPr lang="en-US" dirty="0">
                    <a:latin typeface="Avenir Next LT Pro" panose="020B0504020202020204" pitchFamily="34" charset="0"/>
                  </a:rPr>
                </a:br>
                <a:r>
                  <a:rPr lang="en-US" dirty="0">
                    <a:latin typeface="Avenir Next LT Pro" panose="020B0504020202020204" pitchFamily="34" charset="0"/>
                  </a:rPr>
                  <a:t> given </a:t>
                </a:r>
                <a:r>
                  <a:rPr lang="en-US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dataset D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E51F60-8DB7-4DE0-B509-6F905D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15" y="2402110"/>
                <a:ext cx="3506945" cy="590931"/>
              </a:xfrm>
              <a:prstGeom prst="rect">
                <a:avLst/>
              </a:prstGeom>
              <a:blipFill>
                <a:blip r:embed="rId8"/>
                <a:stretch>
                  <a:fillRect t="-9278"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 descr="Arrow: Counter-clockwise curve with solid fill">
            <a:extLst>
              <a:ext uri="{FF2B5EF4-FFF2-40B4-BE49-F238E27FC236}">
                <a16:creationId xmlns:a16="http://schemas.microsoft.com/office/drawing/2014/main" id="{C52350B0-3521-4DA4-9B02-A34D9A31C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738195">
            <a:off x="6620509" y="2483729"/>
            <a:ext cx="731520" cy="7315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078578-A80F-4BAE-8502-87C4A74E26D4}"/>
              </a:ext>
            </a:extLst>
          </p:cNvPr>
          <p:cNvSpPr txBox="1"/>
          <p:nvPr/>
        </p:nvSpPr>
        <p:spPr>
          <a:xfrm rot="21428309">
            <a:off x="2498217" y="2850104"/>
            <a:ext cx="14143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Modelling Error</a:t>
            </a:r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14900E-07C2-40FD-A43C-4BC04147CCEC}"/>
              </a:ext>
            </a:extLst>
          </p:cNvPr>
          <p:cNvSpPr txBox="1"/>
          <p:nvPr/>
        </p:nvSpPr>
        <p:spPr>
          <a:xfrm rot="1084434">
            <a:off x="4482591" y="3033736"/>
            <a:ext cx="1731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Estimation </a:t>
            </a:r>
          </a:p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Error</a:t>
            </a:r>
            <a:endParaRPr lang="en-US" sz="16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70DCCC-04EC-44EA-8C5E-F4E6845F2D8F}"/>
              </a:ext>
            </a:extLst>
          </p:cNvPr>
          <p:cNvGrpSpPr/>
          <p:nvPr/>
        </p:nvGrpSpPr>
        <p:grpSpPr>
          <a:xfrm>
            <a:off x="145038" y="461682"/>
            <a:ext cx="992459" cy="992459"/>
            <a:chOff x="3925474" y="996862"/>
            <a:chExt cx="3426649" cy="3426649"/>
          </a:xfrm>
        </p:grpSpPr>
        <p:pic>
          <p:nvPicPr>
            <p:cNvPr id="43" name="Graphic 42" descr="Heart organ with solid fill">
              <a:extLst>
                <a:ext uri="{FF2B5EF4-FFF2-40B4-BE49-F238E27FC236}">
                  <a16:creationId xmlns:a16="http://schemas.microsoft.com/office/drawing/2014/main" id="{C9A0D09D-B89F-4D26-AE98-ACCBFDDA7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25474" y="996862"/>
              <a:ext cx="3426649" cy="3426649"/>
            </a:xfrm>
            <a:prstGeom prst="rect">
              <a:avLst/>
            </a:prstGeom>
          </p:spPr>
        </p:pic>
        <p:pic>
          <p:nvPicPr>
            <p:cNvPr id="48" name="Graphic 47" descr="Heart organ outline">
              <a:extLst>
                <a:ext uri="{FF2B5EF4-FFF2-40B4-BE49-F238E27FC236}">
                  <a16:creationId xmlns:a16="http://schemas.microsoft.com/office/drawing/2014/main" id="{7F63AEA7-8D26-423F-A994-AAC0435E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81228" y="996862"/>
              <a:ext cx="3370895" cy="3393195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774800-BCFE-4B5A-BA4B-DBD782BC2EC5}"/>
              </a:ext>
            </a:extLst>
          </p:cNvPr>
          <p:cNvSpPr txBox="1"/>
          <p:nvPr/>
        </p:nvSpPr>
        <p:spPr>
          <a:xfrm>
            <a:off x="516896" y="3767476"/>
            <a:ext cx="19046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venir Next LT Pro" panose="020B0504020202020204" pitchFamily="34" charset="0"/>
              </a:rPr>
              <a:t>Actual function</a:t>
            </a:r>
          </a:p>
        </p:txBody>
      </p:sp>
      <p:pic>
        <p:nvPicPr>
          <p:cNvPr id="51" name="Graphic 50" descr="Arrow: Counter-clockwise curve with solid fill">
            <a:extLst>
              <a:ext uri="{FF2B5EF4-FFF2-40B4-BE49-F238E27FC236}">
                <a16:creationId xmlns:a16="http://schemas.microsoft.com/office/drawing/2014/main" id="{B0DDECC4-16E7-466A-92BD-8DBADA41A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1103450" y="3014177"/>
            <a:ext cx="731520" cy="7315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E46F3FC-F467-4AC4-9830-5D7299911333}"/>
              </a:ext>
            </a:extLst>
          </p:cNvPr>
          <p:cNvSpPr txBox="1"/>
          <p:nvPr/>
        </p:nvSpPr>
        <p:spPr>
          <a:xfrm>
            <a:off x="1008859" y="6479476"/>
            <a:ext cx="768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Adapted from Dhruv Batra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B1AB52-03B5-4104-A68A-3AB6ECCDD8E2}"/>
                  </a:ext>
                </a:extLst>
              </p:cNvPr>
              <p:cNvSpPr txBox="1"/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Find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from </a:t>
                </a:r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hypothesis space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that best approximates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given a </a:t>
                </a:r>
                <a:r>
                  <a:rPr lang="en-US" sz="2800" b="1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of observations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B1AB52-03B5-4104-A68A-3AB6ECCDD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blipFill>
                <a:blip r:embed="rId13"/>
                <a:stretch>
                  <a:fillRect l="-11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FDAD3A-DEC5-40A5-ABDB-566F053CF4BB}"/>
                  </a:ext>
                </a:extLst>
              </p:cNvPr>
              <p:cNvSpPr txBox="1"/>
              <p:nvPr/>
            </p:nvSpPr>
            <p:spPr>
              <a:xfrm>
                <a:off x="3905754" y="6262071"/>
                <a:ext cx="4776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FDAD3A-DEC5-40A5-ABDB-566F053C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54" y="6262071"/>
                <a:ext cx="477644" cy="646331"/>
              </a:xfrm>
              <a:prstGeom prst="rect">
                <a:avLst/>
              </a:prstGeom>
              <a:blipFill>
                <a:blip r:embed="rId14"/>
                <a:stretch>
                  <a:fillRect r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28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Decomposition for Function Approximation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16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A1075-4E42-49F9-9244-EE2213A7DB57}"/>
              </a:ext>
            </a:extLst>
          </p:cNvPr>
          <p:cNvSpPr/>
          <p:nvPr/>
        </p:nvSpPr>
        <p:spPr>
          <a:xfrm>
            <a:off x="3791922" y="1802257"/>
            <a:ext cx="7872762" cy="5906627"/>
          </a:xfrm>
          <a:prstGeom prst="ellipse">
            <a:avLst/>
          </a:prstGeom>
          <a:solidFill>
            <a:srgbClr val="FFDDDD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A4CD33-BAD8-436B-BB1F-2AA00F8F6F78}"/>
              </a:ext>
            </a:extLst>
          </p:cNvPr>
          <p:cNvSpPr/>
          <p:nvPr/>
        </p:nvSpPr>
        <p:spPr>
          <a:xfrm>
            <a:off x="7788732" y="4301987"/>
            <a:ext cx="131956" cy="131956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EE63D0-BEB8-404F-8F97-9760EBAA284B}"/>
                  </a:ext>
                </a:extLst>
              </p:cNvPr>
              <p:cNvSpPr txBox="1"/>
              <p:nvPr/>
            </p:nvSpPr>
            <p:spPr>
              <a:xfrm>
                <a:off x="7783697" y="4126841"/>
                <a:ext cx="60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EE63D0-BEB8-404F-8F97-9760EBAA2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97" y="4126841"/>
                <a:ext cx="607742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95E5EBD-33D5-4954-81B1-790C4FD79C07}"/>
              </a:ext>
            </a:extLst>
          </p:cNvPr>
          <p:cNvSpPr/>
          <p:nvPr/>
        </p:nvSpPr>
        <p:spPr>
          <a:xfrm>
            <a:off x="1834970" y="2817579"/>
            <a:ext cx="131956" cy="131956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/>
              <p:nvPr/>
            </p:nvSpPr>
            <p:spPr>
              <a:xfrm>
                <a:off x="1470695" y="2721193"/>
                <a:ext cx="5854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95" y="2721193"/>
                <a:ext cx="585439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BBAD8CEC-D164-4FA1-88A0-61234FCB0D70}"/>
              </a:ext>
            </a:extLst>
          </p:cNvPr>
          <p:cNvSpPr/>
          <p:nvPr/>
        </p:nvSpPr>
        <p:spPr>
          <a:xfrm>
            <a:off x="4713251" y="2751601"/>
            <a:ext cx="131956" cy="13195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1D605-4019-49F8-ADEE-54086B3AD47D}"/>
                  </a:ext>
                </a:extLst>
              </p:cNvPr>
              <p:cNvSpPr txBox="1"/>
              <p:nvPr/>
            </p:nvSpPr>
            <p:spPr>
              <a:xfrm>
                <a:off x="4528157" y="2256947"/>
                <a:ext cx="60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1D605-4019-49F8-ADEE-54086B3A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57" y="2256947"/>
                <a:ext cx="607742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0EAE184-08FE-4454-955D-74A49C146381}"/>
              </a:ext>
            </a:extLst>
          </p:cNvPr>
          <p:cNvSpPr txBox="1"/>
          <p:nvPr/>
        </p:nvSpPr>
        <p:spPr>
          <a:xfrm rot="21428309">
            <a:off x="2498217" y="2850104"/>
            <a:ext cx="14143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Modelling Error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B5FCE8-4812-4759-B5F9-A758F637E8C6}"/>
              </a:ext>
            </a:extLst>
          </p:cNvPr>
          <p:cNvSpPr txBox="1"/>
          <p:nvPr/>
        </p:nvSpPr>
        <p:spPr>
          <a:xfrm rot="1084434">
            <a:off x="4482591" y="3033736"/>
            <a:ext cx="1731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Estimation </a:t>
            </a:r>
          </a:p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Error</a:t>
            </a:r>
            <a:endParaRPr lang="en-US" sz="16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DCCC75-7DB6-42E6-BA91-2020BA643036}"/>
              </a:ext>
            </a:extLst>
          </p:cNvPr>
          <p:cNvCxnSpPr>
            <a:cxnSpLocks/>
          </p:cNvCxnSpPr>
          <p:nvPr/>
        </p:nvCxnSpPr>
        <p:spPr>
          <a:xfrm>
            <a:off x="4814761" y="2848396"/>
            <a:ext cx="1343278" cy="420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5784F4-53F4-4AA4-99FD-23D498DBADFE}"/>
              </a:ext>
            </a:extLst>
          </p:cNvPr>
          <p:cNvCxnSpPr>
            <a:cxnSpLocks/>
          </p:cNvCxnSpPr>
          <p:nvPr/>
        </p:nvCxnSpPr>
        <p:spPr>
          <a:xfrm flipV="1">
            <a:off x="1929161" y="2791752"/>
            <a:ext cx="2812772" cy="107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357511-0195-48D4-9A3F-317D917415CE}"/>
                  </a:ext>
                </a:extLst>
              </p:cNvPr>
              <p:cNvSpPr txBox="1"/>
              <p:nvPr/>
            </p:nvSpPr>
            <p:spPr>
              <a:xfrm>
                <a:off x="1295231" y="1756536"/>
                <a:ext cx="3506945" cy="84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latin typeface="Avenir Next LT Pro" panose="020B0504020202020204" pitchFamily="34" charset="0"/>
                  </a:rPr>
                  <a:t>Best member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br>
                  <a:rPr lang="en-US" dirty="0">
                    <a:latin typeface="Avenir Next LT Pro" panose="020B0504020202020204" pitchFamily="34" charset="0"/>
                  </a:rPr>
                </a:br>
                <a:r>
                  <a:rPr lang="en-US" dirty="0">
                    <a:latin typeface="Avenir Next LT Pro" panose="020B0504020202020204" pitchFamily="34" charset="0"/>
                  </a:rPr>
                  <a:t> given infinite data</a:t>
                </a:r>
                <a:br>
                  <a:rPr lang="en-US" dirty="0">
                    <a:latin typeface="Avenir Next LT Pro" panose="020B0504020202020204" pitchFamily="34" charset="0"/>
                  </a:rPr>
                </a:br>
                <a:r>
                  <a:rPr lang="en-US" dirty="0">
                    <a:latin typeface="Avenir Next LT Pro" panose="020B0504020202020204" pitchFamily="34" charset="0"/>
                  </a:rPr>
                  <a:t>and training time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357511-0195-48D4-9A3F-317D91741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231" y="1756536"/>
                <a:ext cx="3506945" cy="840230"/>
              </a:xfrm>
              <a:prstGeom prst="rect">
                <a:avLst/>
              </a:prstGeom>
              <a:blipFill>
                <a:blip r:embed="rId5"/>
                <a:stretch>
                  <a:fillRect t="-65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aphic 37" descr="Arrow: Counter-clockwise curve with solid fill">
            <a:extLst>
              <a:ext uri="{FF2B5EF4-FFF2-40B4-BE49-F238E27FC236}">
                <a16:creationId xmlns:a16="http://schemas.microsoft.com/office/drawing/2014/main" id="{91702AE9-D30B-4A64-BC5F-CD0636E55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861805" flipH="1">
            <a:off x="3964722" y="1830410"/>
            <a:ext cx="731520" cy="73152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6B8F2950-BDEC-4186-B10B-4270EFDBF962}"/>
              </a:ext>
            </a:extLst>
          </p:cNvPr>
          <p:cNvSpPr/>
          <p:nvPr/>
        </p:nvSpPr>
        <p:spPr>
          <a:xfrm>
            <a:off x="6174560" y="3243950"/>
            <a:ext cx="131956" cy="131956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32809F-533A-4834-96C0-EBF02C33FA1A}"/>
                  </a:ext>
                </a:extLst>
              </p:cNvPr>
              <p:cNvSpPr txBox="1"/>
              <p:nvPr/>
            </p:nvSpPr>
            <p:spPr>
              <a:xfrm>
                <a:off x="6227759" y="2931222"/>
                <a:ext cx="60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32809F-533A-4834-96C0-EBF02C33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759" y="2931222"/>
                <a:ext cx="607742" cy="461665"/>
              </a:xfrm>
              <a:prstGeom prst="rect">
                <a:avLst/>
              </a:prstGeom>
              <a:blipFill>
                <a:blip r:embed="rId8"/>
                <a:stretch>
                  <a:fillRect l="-10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577347-C003-406E-BF82-FBCC4E556263}"/>
              </a:ext>
            </a:extLst>
          </p:cNvPr>
          <p:cNvCxnSpPr>
            <a:cxnSpLocks/>
          </p:cNvCxnSpPr>
          <p:nvPr/>
        </p:nvCxnSpPr>
        <p:spPr>
          <a:xfrm>
            <a:off x="6322741" y="3356517"/>
            <a:ext cx="1494264" cy="1003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180080D-175B-489E-BFFC-DA0A2FAFEEAC}"/>
                  </a:ext>
                </a:extLst>
              </p:cNvPr>
              <p:cNvSpPr txBox="1"/>
              <p:nvPr/>
            </p:nvSpPr>
            <p:spPr>
              <a:xfrm>
                <a:off x="6454215" y="2402110"/>
                <a:ext cx="3506945" cy="59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latin typeface="Avenir Next LT Pro" panose="020B0504020202020204" pitchFamily="34" charset="0"/>
                  </a:rPr>
                  <a:t>Best member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 dirty="0"/>
              </a:p>
              <a:p>
                <a:pPr algn="ctr">
                  <a:lnSpc>
                    <a:spcPct val="90000"/>
                  </a:lnSpc>
                </a:pPr>
                <a:r>
                  <a:rPr lang="en-US" dirty="0">
                    <a:latin typeface="Avenir Next LT Pro" panose="020B0504020202020204" pitchFamily="34" charset="0"/>
                  </a:rPr>
                  <a:t> given </a:t>
                </a:r>
                <a:r>
                  <a:rPr lang="en-US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dataset D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180080D-175B-489E-BFFC-DA0A2FAF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15" y="2402110"/>
                <a:ext cx="3506945" cy="590931"/>
              </a:xfrm>
              <a:prstGeom prst="rect">
                <a:avLst/>
              </a:prstGeom>
              <a:blipFill>
                <a:blip r:embed="rId9"/>
                <a:stretch>
                  <a:fillRect t="-9278"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 descr="Arrow: Counter-clockwise curve with solid fill">
            <a:extLst>
              <a:ext uri="{FF2B5EF4-FFF2-40B4-BE49-F238E27FC236}">
                <a16:creationId xmlns:a16="http://schemas.microsoft.com/office/drawing/2014/main" id="{CF6BB1D2-939B-4CB0-B336-97EBAC7A8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738195">
            <a:off x="6620509" y="2483729"/>
            <a:ext cx="731520" cy="7315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3F33F35-B71E-4AAA-A243-CF2534028244}"/>
              </a:ext>
            </a:extLst>
          </p:cNvPr>
          <p:cNvSpPr txBox="1"/>
          <p:nvPr/>
        </p:nvSpPr>
        <p:spPr>
          <a:xfrm>
            <a:off x="8168382" y="4571903"/>
            <a:ext cx="350694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venir Next LT Pro" panose="020B0504020202020204" pitchFamily="34" charset="0"/>
              </a:rPr>
              <a:t>Actual model your </a:t>
            </a:r>
            <a:br>
              <a:rPr lang="en-US" dirty="0">
                <a:latin typeface="Avenir Next LT Pro" panose="020B0504020202020204" pitchFamily="34" charset="0"/>
              </a:rPr>
            </a:br>
            <a:r>
              <a:rPr lang="en-US" dirty="0">
                <a:latin typeface="Avenir Next LT Pro" panose="020B0504020202020204" pitchFamily="34" charset="0"/>
              </a:rPr>
              <a:t>learning algorithm found</a:t>
            </a:r>
            <a:endParaRPr lang="en-US" dirty="0">
              <a:solidFill>
                <a:srgbClr val="7030A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7" name="Graphic 46" descr="Arrow: Counter-clockwise curve with solid fill">
            <a:extLst>
              <a:ext uri="{FF2B5EF4-FFF2-40B4-BE49-F238E27FC236}">
                <a16:creationId xmlns:a16="http://schemas.microsoft.com/office/drawing/2014/main" id="{42D1A7FD-0C26-4EA5-9748-6EC432214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861805" flipV="1">
            <a:off x="8058809" y="4323287"/>
            <a:ext cx="731520" cy="7315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237D73F-E0C3-43A9-8374-687CB572E041}"/>
              </a:ext>
            </a:extLst>
          </p:cNvPr>
          <p:cNvSpPr txBox="1"/>
          <p:nvPr/>
        </p:nvSpPr>
        <p:spPr>
          <a:xfrm rot="2056759">
            <a:off x="6038532" y="3847598"/>
            <a:ext cx="1731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Optimization Error</a:t>
            </a:r>
            <a:endParaRPr lang="en-US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24C032-6086-49A9-8E62-DD9F4600B6C3}"/>
              </a:ext>
            </a:extLst>
          </p:cNvPr>
          <p:cNvGrpSpPr/>
          <p:nvPr/>
        </p:nvGrpSpPr>
        <p:grpSpPr>
          <a:xfrm>
            <a:off x="145038" y="461682"/>
            <a:ext cx="992459" cy="992459"/>
            <a:chOff x="3925474" y="996862"/>
            <a:chExt cx="3426649" cy="3426649"/>
          </a:xfrm>
        </p:grpSpPr>
        <p:pic>
          <p:nvPicPr>
            <p:cNvPr id="30" name="Graphic 29" descr="Heart organ with solid fill">
              <a:extLst>
                <a:ext uri="{FF2B5EF4-FFF2-40B4-BE49-F238E27FC236}">
                  <a16:creationId xmlns:a16="http://schemas.microsoft.com/office/drawing/2014/main" id="{C99B0A2D-0146-4D94-9D7F-FA1CFAEE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25474" y="996862"/>
              <a:ext cx="3426649" cy="3426649"/>
            </a:xfrm>
            <a:prstGeom prst="rect">
              <a:avLst/>
            </a:prstGeom>
          </p:spPr>
        </p:pic>
        <p:pic>
          <p:nvPicPr>
            <p:cNvPr id="32" name="Graphic 31" descr="Heart organ outline">
              <a:extLst>
                <a:ext uri="{FF2B5EF4-FFF2-40B4-BE49-F238E27FC236}">
                  <a16:creationId xmlns:a16="http://schemas.microsoft.com/office/drawing/2014/main" id="{164DD77E-CB42-4969-8854-B53FE4F17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81228" y="996862"/>
              <a:ext cx="3370895" cy="339319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7509306-4F6E-4538-AB7D-4C55318D0201}"/>
              </a:ext>
            </a:extLst>
          </p:cNvPr>
          <p:cNvSpPr txBox="1"/>
          <p:nvPr/>
        </p:nvSpPr>
        <p:spPr>
          <a:xfrm>
            <a:off x="516896" y="3767476"/>
            <a:ext cx="190462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venir Next LT Pro" panose="020B0504020202020204" pitchFamily="34" charset="0"/>
              </a:rPr>
              <a:t>Actual function</a:t>
            </a:r>
          </a:p>
        </p:txBody>
      </p:sp>
      <p:pic>
        <p:nvPicPr>
          <p:cNvPr id="34" name="Graphic 33" descr="Arrow: Counter-clockwise curve with solid fill">
            <a:extLst>
              <a:ext uri="{FF2B5EF4-FFF2-40B4-BE49-F238E27FC236}">
                <a16:creationId xmlns:a16="http://schemas.microsoft.com/office/drawing/2014/main" id="{67570D4E-CA73-4731-805C-0D996A23C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V="1">
            <a:off x="1103450" y="3014177"/>
            <a:ext cx="731520" cy="7315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A0DB8B0-20DA-420B-9D2E-FA11436DD96C}"/>
              </a:ext>
            </a:extLst>
          </p:cNvPr>
          <p:cNvSpPr txBox="1"/>
          <p:nvPr/>
        </p:nvSpPr>
        <p:spPr>
          <a:xfrm>
            <a:off x="1008859" y="6479476"/>
            <a:ext cx="768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Adapted from Dhruv Batra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0D5546-7A08-4B4D-9F01-2F4C478F379B}"/>
                  </a:ext>
                </a:extLst>
              </p:cNvPr>
              <p:cNvSpPr txBox="1"/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Find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from </a:t>
                </a:r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hypothesis space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800" dirty="0">
                    <a:latin typeface="Avenir Next LT Pro" panose="020B0504020202020204" pitchFamily="34" charset="0"/>
                  </a:rPr>
                  <a:t>that best approximates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given a </a:t>
                </a:r>
                <a:r>
                  <a:rPr lang="en-US" sz="2800" b="1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sz="2800" dirty="0">
                    <a:latin typeface="Avenir Next LT Pro" panose="020B0504020202020204" pitchFamily="34" charset="0"/>
                  </a:rPr>
                  <a:t> of observations of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0D5546-7A08-4B4D-9F01-2F4C478F3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231" y="472833"/>
                <a:ext cx="10850064" cy="954107"/>
              </a:xfrm>
              <a:prstGeom prst="rect">
                <a:avLst/>
              </a:prstGeom>
              <a:blipFill>
                <a:blip r:embed="rId14"/>
                <a:stretch>
                  <a:fillRect l="-1124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003CD7-73B2-4D56-82D1-F9633C127E23}"/>
                  </a:ext>
                </a:extLst>
              </p:cNvPr>
              <p:cNvSpPr txBox="1"/>
              <p:nvPr/>
            </p:nvSpPr>
            <p:spPr>
              <a:xfrm>
                <a:off x="3905754" y="6262071"/>
                <a:ext cx="4776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003CD7-73B2-4D56-82D1-F9633C127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54" y="6262071"/>
                <a:ext cx="477644" cy="646331"/>
              </a:xfrm>
              <a:prstGeom prst="rect">
                <a:avLst/>
              </a:prstGeom>
              <a:blipFill>
                <a:blip r:embed="rId15"/>
                <a:stretch>
                  <a:fillRect r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48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368F3-A833-455B-A1DC-6C7F98C99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EFC79-BFCB-4D4B-A7A1-72BFB89F8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Which source(s) of erro</a:t>
            </a:r>
            <a:r>
              <a:rPr lang="en-US" dirty="0"/>
              <a:t>r tend(s) </a:t>
            </a:r>
            <a:br>
              <a:rPr lang="en-US" dirty="0"/>
            </a:br>
            <a:r>
              <a:rPr lang="en-US" dirty="0"/>
              <a:t>towards zero with infinite data?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49F1E-0360-47D9-9031-53DE6C2B87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Optimization Error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5AB3C-4E16-40D8-8B43-034A1EB274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Estimation Error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F615BB-4F80-4809-8188-9EA1016C9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Modelling Error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71705B-9B91-49C4-9933-F279DCA07E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Bayes Error</a:t>
            </a:r>
          </a:p>
        </p:txBody>
      </p:sp>
    </p:spTree>
    <p:extLst>
      <p:ext uri="{BB962C8B-B14F-4D97-AF65-F5344CB8AC3E}">
        <p14:creationId xmlns:p14="http://schemas.microsoft.com/office/powerpoint/2010/main" val="409582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368F3-A833-455B-A1DC-6C7F98C99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EFC79-BFCB-4D4B-A7A1-72BFB89F8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Which source(s) of error tend(s) towards 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en-US" sz="2400" dirty="0">
                <a:latin typeface="Avenir Next LT Pro" panose="020B0504020202020204" pitchFamily="34" charset="0"/>
              </a:rPr>
              <a:t>zero as computation goes to infinity?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49F1E-0360-47D9-9031-53DE6C2B87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Optimization Error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5AB3C-4E16-40D8-8B43-034A1EB274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Estimation Error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F615BB-4F80-4809-8188-9EA1016C9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Modelling Error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71705B-9B91-49C4-9933-F279DCA07E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Bayes Error</a:t>
            </a:r>
          </a:p>
        </p:txBody>
      </p:sp>
    </p:spTree>
    <p:extLst>
      <p:ext uri="{BB962C8B-B14F-4D97-AF65-F5344CB8AC3E}">
        <p14:creationId xmlns:p14="http://schemas.microsoft.com/office/powerpoint/2010/main" val="253144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368F3-A833-455B-A1DC-6C7F98C99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EFC79-BFCB-4D4B-A7A1-72BFB89F8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Consider a polynomial regression model of order m. </a:t>
            </a:r>
          </a:p>
          <a:p>
            <a:pPr algn="ctr"/>
            <a:endParaRPr lang="en-US" dirty="0"/>
          </a:p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Suppose I train this model with m=2  and it performs poorly on both training and test data, but it performs well with m=5 . The initial model's poor performance is an example of ______________.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49F1E-0360-47D9-9031-53DE6C2B87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Optimization Error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5AB3C-4E16-40D8-8B43-034A1EB274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Estimation Error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F615BB-4F80-4809-8188-9EA1016C9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Modelling Error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71705B-9B91-49C4-9933-F279DCA07E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Bayes Error</a:t>
            </a:r>
          </a:p>
        </p:txBody>
      </p:sp>
    </p:spTree>
    <p:extLst>
      <p:ext uri="{BB962C8B-B14F-4D97-AF65-F5344CB8AC3E}">
        <p14:creationId xmlns:p14="http://schemas.microsoft.com/office/powerpoint/2010/main" val="35337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C60F-2FB7-4258-B9C8-4879275C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Logistics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BF8B2-9610-4ADF-A659-614500EC8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612D4-E19A-4242-A2FA-7C15476B182E}"/>
              </a:ext>
            </a:extLst>
          </p:cNvPr>
          <p:cNvSpPr txBox="1"/>
          <p:nvPr/>
        </p:nvSpPr>
        <p:spPr>
          <a:xfrm>
            <a:off x="285751" y="803873"/>
            <a:ext cx="11658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Midterm is in class and on paper.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Will be open note. No limits on amount of material.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Recommend 2-3 pages or else you’ll spend too much time searching.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Act of making sheet may help you focus your study.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Raise your hand if you have a question during the exam.</a:t>
            </a:r>
          </a:p>
        </p:txBody>
      </p:sp>
    </p:spTree>
    <p:extLst>
      <p:ext uri="{BB962C8B-B14F-4D97-AF65-F5344CB8AC3E}">
        <p14:creationId xmlns:p14="http://schemas.microsoft.com/office/powerpoint/2010/main" val="3486768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Sources of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20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A1075-4E42-49F9-9244-EE2213A7DB57}"/>
              </a:ext>
            </a:extLst>
          </p:cNvPr>
          <p:cNvSpPr/>
          <p:nvPr/>
        </p:nvSpPr>
        <p:spPr>
          <a:xfrm>
            <a:off x="3791922" y="783948"/>
            <a:ext cx="7872762" cy="5906627"/>
          </a:xfrm>
          <a:prstGeom prst="ellipse">
            <a:avLst/>
          </a:prstGeom>
          <a:solidFill>
            <a:srgbClr val="FFDDDD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A4CD33-BAD8-436B-BB1F-2AA00F8F6F78}"/>
              </a:ext>
            </a:extLst>
          </p:cNvPr>
          <p:cNvSpPr/>
          <p:nvPr/>
        </p:nvSpPr>
        <p:spPr>
          <a:xfrm>
            <a:off x="7788732" y="3283678"/>
            <a:ext cx="131956" cy="131956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EE63D0-BEB8-404F-8F97-9760EBAA284B}"/>
                  </a:ext>
                </a:extLst>
              </p:cNvPr>
              <p:cNvSpPr txBox="1"/>
              <p:nvPr/>
            </p:nvSpPr>
            <p:spPr>
              <a:xfrm>
                <a:off x="7783697" y="3108532"/>
                <a:ext cx="60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EE63D0-BEB8-404F-8F97-9760EBAA2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97" y="3108532"/>
                <a:ext cx="607742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95E5EBD-33D5-4954-81B1-790C4FD79C07}"/>
              </a:ext>
            </a:extLst>
          </p:cNvPr>
          <p:cNvSpPr/>
          <p:nvPr/>
        </p:nvSpPr>
        <p:spPr>
          <a:xfrm>
            <a:off x="1834970" y="1799270"/>
            <a:ext cx="131956" cy="131956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/>
              <p:nvPr/>
            </p:nvSpPr>
            <p:spPr>
              <a:xfrm>
                <a:off x="1470695" y="1702884"/>
                <a:ext cx="5854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52051A-CD3B-49A2-8B7B-54D22910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95" y="1702884"/>
                <a:ext cx="585439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BBAD8CEC-D164-4FA1-88A0-61234FCB0D70}"/>
              </a:ext>
            </a:extLst>
          </p:cNvPr>
          <p:cNvSpPr/>
          <p:nvPr/>
        </p:nvSpPr>
        <p:spPr>
          <a:xfrm>
            <a:off x="4713251" y="1733292"/>
            <a:ext cx="131956" cy="13195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1D605-4019-49F8-ADEE-54086B3AD47D}"/>
                  </a:ext>
                </a:extLst>
              </p:cNvPr>
              <p:cNvSpPr txBox="1"/>
              <p:nvPr/>
            </p:nvSpPr>
            <p:spPr>
              <a:xfrm>
                <a:off x="4528157" y="1238638"/>
                <a:ext cx="60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1D605-4019-49F8-ADEE-54086B3A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157" y="1238638"/>
                <a:ext cx="607742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0EAE184-08FE-4454-955D-74A49C146381}"/>
              </a:ext>
            </a:extLst>
          </p:cNvPr>
          <p:cNvSpPr txBox="1"/>
          <p:nvPr/>
        </p:nvSpPr>
        <p:spPr>
          <a:xfrm rot="21428309">
            <a:off x="2498217" y="1831795"/>
            <a:ext cx="14143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Modelling Error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B5FCE8-4812-4759-B5F9-A758F637E8C6}"/>
              </a:ext>
            </a:extLst>
          </p:cNvPr>
          <p:cNvSpPr txBox="1"/>
          <p:nvPr/>
        </p:nvSpPr>
        <p:spPr>
          <a:xfrm rot="1084434">
            <a:off x="4482591" y="2015427"/>
            <a:ext cx="1731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Estimation </a:t>
            </a:r>
          </a:p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Error</a:t>
            </a:r>
            <a:endParaRPr lang="en-US" sz="16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DCCC75-7DB6-42E6-BA91-2020BA643036}"/>
              </a:ext>
            </a:extLst>
          </p:cNvPr>
          <p:cNvCxnSpPr>
            <a:cxnSpLocks/>
          </p:cNvCxnSpPr>
          <p:nvPr/>
        </p:nvCxnSpPr>
        <p:spPr>
          <a:xfrm>
            <a:off x="4814761" y="1830087"/>
            <a:ext cx="1343278" cy="420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5784F4-53F4-4AA4-99FD-23D498DBADFE}"/>
              </a:ext>
            </a:extLst>
          </p:cNvPr>
          <p:cNvCxnSpPr>
            <a:cxnSpLocks/>
          </p:cNvCxnSpPr>
          <p:nvPr/>
        </p:nvCxnSpPr>
        <p:spPr>
          <a:xfrm flipV="1">
            <a:off x="1929161" y="1773443"/>
            <a:ext cx="2812772" cy="107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357511-0195-48D4-9A3F-317D917415CE}"/>
              </a:ext>
            </a:extLst>
          </p:cNvPr>
          <p:cNvSpPr txBox="1"/>
          <p:nvPr/>
        </p:nvSpPr>
        <p:spPr>
          <a:xfrm>
            <a:off x="115476" y="909825"/>
            <a:ext cx="350694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venir Next LT Pro" panose="020B0504020202020204" pitchFamily="34" charset="0"/>
              </a:rPr>
              <a:t>Bigger, more flexible </a:t>
            </a:r>
            <a:br>
              <a:rPr lang="en-US" dirty="0">
                <a:latin typeface="Avenir Next LT Pro" panose="020B0504020202020204" pitchFamily="34" charset="0"/>
              </a:rPr>
            </a:br>
            <a:r>
              <a:rPr lang="en-US" dirty="0">
                <a:latin typeface="Avenir Next LT Pro" panose="020B0504020202020204" pitchFamily="34" charset="0"/>
              </a:rPr>
              <a:t>function class</a:t>
            </a:r>
          </a:p>
        </p:txBody>
      </p:sp>
      <p:pic>
        <p:nvPicPr>
          <p:cNvPr id="38" name="Graphic 37" descr="Arrow: Counter-clockwise curve with solid fill">
            <a:extLst>
              <a:ext uri="{FF2B5EF4-FFF2-40B4-BE49-F238E27FC236}">
                <a16:creationId xmlns:a16="http://schemas.microsoft.com/office/drawing/2014/main" id="{91702AE9-D30B-4A64-BC5F-CD0636E55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61805" flipH="1">
            <a:off x="2784967" y="983699"/>
            <a:ext cx="731520" cy="73152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6B8F2950-BDEC-4186-B10B-4270EFDBF962}"/>
              </a:ext>
            </a:extLst>
          </p:cNvPr>
          <p:cNvSpPr/>
          <p:nvPr/>
        </p:nvSpPr>
        <p:spPr>
          <a:xfrm>
            <a:off x="6174560" y="2225641"/>
            <a:ext cx="131956" cy="131956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32809F-533A-4834-96C0-EBF02C33FA1A}"/>
                  </a:ext>
                </a:extLst>
              </p:cNvPr>
              <p:cNvSpPr txBox="1"/>
              <p:nvPr/>
            </p:nvSpPr>
            <p:spPr>
              <a:xfrm>
                <a:off x="6227759" y="1912913"/>
                <a:ext cx="6077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32809F-533A-4834-96C0-EBF02C33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759" y="1912913"/>
                <a:ext cx="607742" cy="461665"/>
              </a:xfrm>
              <a:prstGeom prst="rect">
                <a:avLst/>
              </a:prstGeom>
              <a:blipFill>
                <a:blip r:embed="rId7"/>
                <a:stretch>
                  <a:fillRect l="-10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577347-C003-406E-BF82-FBCC4E556263}"/>
              </a:ext>
            </a:extLst>
          </p:cNvPr>
          <p:cNvCxnSpPr>
            <a:cxnSpLocks/>
          </p:cNvCxnSpPr>
          <p:nvPr/>
        </p:nvCxnSpPr>
        <p:spPr>
          <a:xfrm>
            <a:off x="6322741" y="2338208"/>
            <a:ext cx="1494264" cy="1003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180080D-175B-489E-BFFC-DA0A2FAFEEAC}"/>
              </a:ext>
            </a:extLst>
          </p:cNvPr>
          <p:cNvSpPr txBox="1"/>
          <p:nvPr/>
        </p:nvSpPr>
        <p:spPr>
          <a:xfrm>
            <a:off x="5471663" y="1290680"/>
            <a:ext cx="350694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venir Next LT Pro" panose="020B0504020202020204" pitchFamily="34" charset="0"/>
              </a:rPr>
              <a:t>More data or more data efficient algorithms</a:t>
            </a:r>
            <a:endParaRPr lang="en-US" dirty="0">
              <a:solidFill>
                <a:srgbClr val="7030A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5" name="Graphic 44" descr="Arrow: Counter-clockwise curve with solid fill">
            <a:extLst>
              <a:ext uri="{FF2B5EF4-FFF2-40B4-BE49-F238E27FC236}">
                <a16:creationId xmlns:a16="http://schemas.microsoft.com/office/drawing/2014/main" id="{CF6BB1D2-939B-4CB0-B336-97EBAC7A8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738195">
            <a:off x="5416503" y="1372299"/>
            <a:ext cx="731520" cy="7315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237D73F-E0C3-43A9-8374-687CB572E041}"/>
              </a:ext>
            </a:extLst>
          </p:cNvPr>
          <p:cNvSpPr txBox="1"/>
          <p:nvPr/>
        </p:nvSpPr>
        <p:spPr>
          <a:xfrm rot="2056759">
            <a:off x="6038532" y="2829289"/>
            <a:ext cx="1731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Optimization Error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C035B-2603-43A9-A56E-40544DF8FCD5}"/>
              </a:ext>
            </a:extLst>
          </p:cNvPr>
          <p:cNvSpPr txBox="1"/>
          <p:nvPr/>
        </p:nvSpPr>
        <p:spPr>
          <a:xfrm>
            <a:off x="7701134" y="2168928"/>
            <a:ext cx="3506945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venir Next LT Pro" panose="020B0504020202020204" pitchFamily="34" charset="0"/>
              </a:rPr>
              <a:t>More expensive optimization algorithms or models with easier optimization</a:t>
            </a:r>
            <a:endParaRPr lang="en-US" dirty="0">
              <a:solidFill>
                <a:srgbClr val="7030A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2" name="Graphic 31" descr="Arrow: Counter-clockwise curve with solid fill">
            <a:extLst>
              <a:ext uri="{FF2B5EF4-FFF2-40B4-BE49-F238E27FC236}">
                <a16:creationId xmlns:a16="http://schemas.microsoft.com/office/drawing/2014/main" id="{7360D5AD-D021-4F32-9EC4-4D10BBD9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738195">
            <a:off x="7335374" y="2394296"/>
            <a:ext cx="731520" cy="731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C319-C6EC-4486-838A-CBCD2095BD0E}"/>
                  </a:ext>
                </a:extLst>
              </p:cNvPr>
              <p:cNvSpPr txBox="1"/>
              <p:nvPr/>
            </p:nvSpPr>
            <p:spPr>
              <a:xfrm>
                <a:off x="3905754" y="5427721"/>
                <a:ext cx="4776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C319-C6EC-4486-838A-CBCD2095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54" y="5427721"/>
                <a:ext cx="477644" cy="646331"/>
              </a:xfrm>
              <a:prstGeom prst="rect">
                <a:avLst/>
              </a:prstGeom>
              <a:blipFill>
                <a:blip r:embed="rId8"/>
                <a:stretch>
                  <a:fillRect r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9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Bayes Error?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21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42025F-9ACF-4DE8-9699-A5FF76A50778}"/>
              </a:ext>
            </a:extLst>
          </p:cNvPr>
          <p:cNvSpPr txBox="1"/>
          <p:nvPr/>
        </p:nvSpPr>
        <p:spPr>
          <a:xfrm>
            <a:off x="3414444" y="1516440"/>
            <a:ext cx="66100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Bayes Error</a:t>
            </a:r>
            <a:br>
              <a:rPr lang="en-US" sz="2000" b="1" dirty="0">
                <a:latin typeface="Avenir Next LT Pro" panose="020B0504020202020204" pitchFamily="34" charset="0"/>
              </a:rPr>
            </a:br>
            <a:r>
              <a:rPr lang="en-US" sz="2000" dirty="0">
                <a:latin typeface="Avenir Next LT Pro" panose="020B0504020202020204" pitchFamily="34" charset="0"/>
              </a:rPr>
              <a:t>Irreducible error inherit in the function being approximated – nothing we can fix.</a:t>
            </a:r>
          </a:p>
        </p:txBody>
      </p:sp>
      <p:pic>
        <p:nvPicPr>
          <p:cNvPr id="1026" name="Picture 2" descr="Thomas Bayes - Wikipedia">
            <a:extLst>
              <a:ext uri="{FF2B5EF4-FFF2-40B4-BE49-F238E27FC236}">
                <a16:creationId xmlns:a16="http://schemas.microsoft.com/office/drawing/2014/main" id="{A86C3B0B-1D40-411D-BF93-EEFC84EC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7150" y="5152492"/>
            <a:ext cx="1323975" cy="14197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54E2703-0A8A-4941-B92B-4D0585C86A73}"/>
              </a:ext>
            </a:extLst>
          </p:cNvPr>
          <p:cNvGrpSpPr/>
          <p:nvPr/>
        </p:nvGrpSpPr>
        <p:grpSpPr>
          <a:xfrm>
            <a:off x="3414444" y="3153599"/>
            <a:ext cx="5314950" cy="2869455"/>
            <a:chOff x="5962650" y="3059073"/>
            <a:chExt cx="5314950" cy="2869455"/>
          </a:xfrm>
        </p:grpSpPr>
        <p:pic>
          <p:nvPicPr>
            <p:cNvPr id="1028" name="Picture 4" descr="Index of /wp-content/uploads/2011/12">
              <a:extLst>
                <a:ext uri="{FF2B5EF4-FFF2-40B4-BE49-F238E27FC236}">
                  <a16:creationId xmlns:a16="http://schemas.microsoft.com/office/drawing/2014/main" id="{019933AA-6470-40D6-BD91-1FB13F73D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650" y="3059073"/>
              <a:ext cx="5314950" cy="253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D1AE04-9E16-40F1-86A4-2A608E7D908F}"/>
                </a:ext>
              </a:extLst>
            </p:cNvPr>
            <p:cNvCxnSpPr>
              <a:cxnSpLocks/>
            </p:cNvCxnSpPr>
            <p:nvPr/>
          </p:nvCxnSpPr>
          <p:spPr>
            <a:xfrm>
              <a:off x="8258175" y="3895725"/>
              <a:ext cx="0" cy="19666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EE8F396E-3778-428D-9004-70BFD8782477}"/>
                    </a:ext>
                  </a:extLst>
                </p:cNvPr>
                <p:cNvSpPr/>
                <p:nvPr/>
              </p:nvSpPr>
              <p:spPr>
                <a:xfrm>
                  <a:off x="8310562" y="5379888"/>
                  <a:ext cx="1828800" cy="54864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8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Arrow: Right 16">
                  <a:extLst>
                    <a:ext uri="{FF2B5EF4-FFF2-40B4-BE49-F238E27FC236}">
                      <a16:creationId xmlns:a16="http://schemas.microsoft.com/office/drawing/2014/main" id="{EE8F396E-3778-428D-9004-70BFD87824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562" y="5379888"/>
                  <a:ext cx="1828800" cy="548640"/>
                </a:xfrm>
                <a:prstGeom prst="rightArrow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Arrow: Left 19">
                  <a:extLst>
                    <a:ext uri="{FF2B5EF4-FFF2-40B4-BE49-F238E27FC236}">
                      <a16:creationId xmlns:a16="http://schemas.microsoft.com/office/drawing/2014/main" id="{8CF6FFF5-03B1-4C83-95D0-5031F57EEE17}"/>
                    </a:ext>
                  </a:extLst>
                </p:cNvPr>
                <p:cNvSpPr/>
                <p:nvPr/>
              </p:nvSpPr>
              <p:spPr>
                <a:xfrm>
                  <a:off x="6384132" y="5379888"/>
                  <a:ext cx="1828800" cy="548640"/>
                </a:xfrm>
                <a:prstGeom prst="lef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lvl="2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Arrow: Left 19">
                  <a:extLst>
                    <a:ext uri="{FF2B5EF4-FFF2-40B4-BE49-F238E27FC236}">
                      <a16:creationId xmlns:a16="http://schemas.microsoft.com/office/drawing/2014/main" id="{8CF6FFF5-03B1-4C83-95D0-5031F57EEE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132" y="5379888"/>
                  <a:ext cx="1828800" cy="548640"/>
                </a:xfrm>
                <a:prstGeom prst="leftArrow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1862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9DB0-EE5E-41AE-B025-3F680496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Underfitting, and Model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32007-DF4E-4B6F-972A-FA670738E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4CC84-8965-4B4F-B07B-0B894CC3B4C7}"/>
              </a:ext>
            </a:extLst>
          </p:cNvPr>
          <p:cNvSpPr txBox="1"/>
          <p:nvPr/>
        </p:nvSpPr>
        <p:spPr>
          <a:xfrm>
            <a:off x="465409" y="638451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Overfitting: </a:t>
            </a:r>
            <a:r>
              <a:rPr lang="en-US" sz="2000" dirty="0">
                <a:latin typeface="Avenir Next LT Pro" panose="020B0504020202020204" pitchFamily="34" charset="0"/>
              </a:rPr>
              <a:t>Model performs well on training data, but poorly on held-out testing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BA0D1-FA18-4833-A116-1BFAD4B5E03F}"/>
              </a:ext>
            </a:extLst>
          </p:cNvPr>
          <p:cNvSpPr txBox="1"/>
          <p:nvPr/>
        </p:nvSpPr>
        <p:spPr>
          <a:xfrm>
            <a:off x="465408" y="3177370"/>
            <a:ext cx="11434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Underfitting: </a:t>
            </a:r>
            <a:r>
              <a:rPr lang="en-US" sz="2000" dirty="0">
                <a:latin typeface="Avenir Next LT Pro" panose="020B0504020202020204" pitchFamily="34" charset="0"/>
              </a:rPr>
              <a:t>Model performs poorly on training data. Likely also performs poorly on test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BCCBB-226A-4A76-A1F1-59B235420829}"/>
              </a:ext>
            </a:extLst>
          </p:cNvPr>
          <p:cNvSpPr txBox="1"/>
          <p:nvPr/>
        </p:nvSpPr>
        <p:spPr>
          <a:xfrm>
            <a:off x="465407" y="5623001"/>
            <a:ext cx="10910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Selection: </a:t>
            </a:r>
            <a:r>
              <a:rPr lang="en-US" sz="2000" dirty="0">
                <a:latin typeface="Avenir Next LT Pro" panose="020B0504020202020204" pitchFamily="34" charset="0"/>
              </a:rPr>
              <a:t>The exercise of finding a hypothesis space / model class that neither underfits or overfits. 	</a:t>
            </a:r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 One of the reasons doing ML well is hard.</a:t>
            </a:r>
            <a:endParaRPr lang="en-US" sz="2000" dirty="0">
              <a:solidFill>
                <a:srgbClr val="C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464F71-C4D4-47FE-A5DC-DAF542C0F4D3}"/>
              </a:ext>
            </a:extLst>
          </p:cNvPr>
          <p:cNvSpPr/>
          <p:nvPr/>
        </p:nvSpPr>
        <p:spPr>
          <a:xfrm rot="16200000">
            <a:off x="2941784" y="1448799"/>
            <a:ext cx="566663" cy="790499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9EF4A-A7A6-4AC9-B928-9EA393E42844}"/>
              </a:ext>
            </a:extLst>
          </p:cNvPr>
          <p:cNvSpPr txBox="1"/>
          <p:nvPr/>
        </p:nvSpPr>
        <p:spPr>
          <a:xfrm>
            <a:off x="2650938" y="2127527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Train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C91DB-D249-4F49-A9B7-0C8FD25A9FF9}"/>
              </a:ext>
            </a:extLst>
          </p:cNvPr>
          <p:cNvSpPr txBox="1"/>
          <p:nvPr/>
        </p:nvSpPr>
        <p:spPr>
          <a:xfrm>
            <a:off x="3799292" y="2124072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Test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739488E-7C93-40E7-9516-2C2AF9FA2A53}"/>
              </a:ext>
            </a:extLst>
          </p:cNvPr>
          <p:cNvSpPr/>
          <p:nvPr/>
        </p:nvSpPr>
        <p:spPr>
          <a:xfrm rot="5400000">
            <a:off x="4090138" y="1448799"/>
            <a:ext cx="566663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648B68-E7CD-4FD1-B749-D95FB71EE20B}"/>
              </a:ext>
            </a:extLst>
          </p:cNvPr>
          <p:cNvSpPr/>
          <p:nvPr/>
        </p:nvSpPr>
        <p:spPr>
          <a:xfrm rot="5400000">
            <a:off x="2941784" y="3984263"/>
            <a:ext cx="566663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D0540-A592-4BC2-B11F-CC67D382E27F}"/>
              </a:ext>
            </a:extLst>
          </p:cNvPr>
          <p:cNvSpPr txBox="1"/>
          <p:nvPr/>
        </p:nvSpPr>
        <p:spPr>
          <a:xfrm>
            <a:off x="2650938" y="4662991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Train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C2892-5CD6-4984-A746-11435C0481A4}"/>
              </a:ext>
            </a:extLst>
          </p:cNvPr>
          <p:cNvSpPr txBox="1"/>
          <p:nvPr/>
        </p:nvSpPr>
        <p:spPr>
          <a:xfrm>
            <a:off x="3799292" y="4659536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Test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764401-9478-42B4-8329-34A892F189C9}"/>
              </a:ext>
            </a:extLst>
          </p:cNvPr>
          <p:cNvSpPr/>
          <p:nvPr/>
        </p:nvSpPr>
        <p:spPr>
          <a:xfrm rot="5400000">
            <a:off x="4090138" y="3984263"/>
            <a:ext cx="566663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5D232A8A-A235-4F5B-BEDB-4F61BE444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/>
          <a:stretch/>
        </p:blipFill>
        <p:spPr bwMode="auto">
          <a:xfrm>
            <a:off x="6677597" y="1112304"/>
            <a:ext cx="2217535" cy="166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A104438E-4527-4114-8713-468BAF1CE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/>
          <a:stretch/>
        </p:blipFill>
        <p:spPr bwMode="auto">
          <a:xfrm>
            <a:off x="6654880" y="3712080"/>
            <a:ext cx="2226567" cy="166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880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46C-A23F-4CC0-97E5-A85F28749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B0F3A-B61D-414F-84AE-556EC32F7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65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your First Machine 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24</a:t>
            </a:fld>
            <a:endParaRPr lang="en-US"/>
          </a:p>
        </p:txBody>
      </p:sp>
      <p:pic>
        <p:nvPicPr>
          <p:cNvPr id="57346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A062693C-0F44-4B4A-ADEC-57739170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13" y="1783040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18CD5507-CE2F-4531-9D22-ED3244C7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09" y="1596670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fox face clipart - Clip Art Library">
            <a:extLst>
              <a:ext uri="{FF2B5EF4-FFF2-40B4-BE49-F238E27FC236}">
                <a16:creationId xmlns:a16="http://schemas.microsoft.com/office/drawing/2014/main" id="{954661A7-E57D-49EB-8033-16EBAFBD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02" y="428457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714B6600-D662-4308-89BE-0473DC43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50" y="95626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F61CD153-20F1-48E8-8C8E-64BADBF7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50" y="1887629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5077ECEB-DB7A-4262-92D1-2C96DAFFD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91" y="129916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6742780A-F3F1-4F79-88BA-28A28189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23" y="2655211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A8463055-8C73-46AD-8884-C8A48436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23" y="3884085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B6FE47CC-48E7-48B2-A637-1154A802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3" y="512196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DC278466-1E46-42EB-AF19-95602057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49" y="471661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8DC9D357-427D-4488-9AE5-DF6B2DE9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97" y="428457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fox face clipart - Clip Art Library">
            <a:extLst>
              <a:ext uri="{FF2B5EF4-FFF2-40B4-BE49-F238E27FC236}">
                <a16:creationId xmlns:a16="http://schemas.microsoft.com/office/drawing/2014/main" id="{208DCA2B-15AE-4C75-84C5-B2E2E383C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251" y="477906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fox face clipart - Clip Art Library">
            <a:extLst>
              <a:ext uri="{FF2B5EF4-FFF2-40B4-BE49-F238E27FC236}">
                <a16:creationId xmlns:a16="http://schemas.microsoft.com/office/drawing/2014/main" id="{69FAF609-07F8-46DD-97C2-F63F1FD0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50" y="5118604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fox face clipart - Clip Art Library">
            <a:extLst>
              <a:ext uri="{FF2B5EF4-FFF2-40B4-BE49-F238E27FC236}">
                <a16:creationId xmlns:a16="http://schemas.microsoft.com/office/drawing/2014/main" id="{EF0583F0-C16F-43ED-9C28-8B37693C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34" y="5461541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fox face clipart - Clip Art Library">
            <a:extLst>
              <a:ext uri="{FF2B5EF4-FFF2-40B4-BE49-F238E27FC236}">
                <a16:creationId xmlns:a16="http://schemas.microsoft.com/office/drawing/2014/main" id="{8BD265DF-C65F-42C9-84AF-81E2A0F5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1336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fox face clipart - Clip Art Library">
            <a:extLst>
              <a:ext uri="{FF2B5EF4-FFF2-40B4-BE49-F238E27FC236}">
                <a16:creationId xmlns:a16="http://schemas.microsoft.com/office/drawing/2014/main" id="{424EDB8E-C471-484D-833D-0B590E9B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41" y="78481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fox face clipart - Clip Art Library">
            <a:extLst>
              <a:ext uri="{FF2B5EF4-FFF2-40B4-BE49-F238E27FC236}">
                <a16:creationId xmlns:a16="http://schemas.microsoft.com/office/drawing/2014/main" id="{A9CE9685-7AD3-4E86-9245-8A3D9F3B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360" y="141577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417AD403-ADFD-445D-B017-9A502DA09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498" y="2743200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361E3667-28D9-41A0-816F-9E2F3562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9" y="3703361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20839121-B26B-4FF1-9D94-4CA698BB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225" y="4779062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3E534505-1325-4ECC-A2BB-75379B3C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767" y="5332875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F7177C6B-8D84-4C3C-B1AA-2CB57475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62" y="4744733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55A2FAE3-327E-4B72-BDEC-9C5D5FA5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51" y="2710489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5686470A-465D-4E9E-B318-88555657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672" y="1389107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03AA76-48CC-4AB4-ABDB-DE5C8A6A6776}"/>
              </a:ext>
            </a:extLst>
          </p:cNvPr>
          <p:cNvCxnSpPr/>
          <p:nvPr/>
        </p:nvCxnSpPr>
        <p:spPr>
          <a:xfrm>
            <a:off x="979714" y="6221072"/>
            <a:ext cx="108069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BFB0FAE-0BA2-4AB7-BDF5-6E26E8F16005}"/>
              </a:ext>
            </a:extLst>
          </p:cNvPr>
          <p:cNvCxnSpPr>
            <a:cxnSpLocks/>
          </p:cNvCxnSpPr>
          <p:nvPr/>
        </p:nvCxnSpPr>
        <p:spPr>
          <a:xfrm flipV="1">
            <a:off x="1011801" y="613363"/>
            <a:ext cx="0" cy="56077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11E4EF-811A-4D8B-BE60-FBB66822C103}"/>
                  </a:ext>
                </a:extLst>
              </p:cNvPr>
              <p:cNvSpPr txBox="1"/>
              <p:nvPr/>
            </p:nvSpPr>
            <p:spPr>
              <a:xfrm>
                <a:off x="365491" y="3053389"/>
                <a:ext cx="625736" cy="5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11E4EF-811A-4D8B-BE60-FBB66822C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91" y="3053389"/>
                <a:ext cx="625736" cy="535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BDFE6A-B626-461D-9D04-C9904FFC078D}"/>
                  </a:ext>
                </a:extLst>
              </p:cNvPr>
              <p:cNvSpPr txBox="1"/>
              <p:nvPr/>
            </p:nvSpPr>
            <p:spPr>
              <a:xfrm>
                <a:off x="6070297" y="6152687"/>
                <a:ext cx="625736" cy="5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BDFE6A-B626-461D-9D04-C9904FFC0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297" y="6152687"/>
                <a:ext cx="625736" cy="535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 descr="Badge Question Mark with solid fill">
            <a:extLst>
              <a:ext uri="{FF2B5EF4-FFF2-40B4-BE49-F238E27FC236}">
                <a16:creationId xmlns:a16="http://schemas.microsoft.com/office/drawing/2014/main" id="{8AB5414F-67A2-4926-BD7E-A7280F797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0250" y="2555191"/>
            <a:ext cx="914400" cy="914400"/>
          </a:xfrm>
          <a:prstGeom prst="rect">
            <a:avLst/>
          </a:prstGeom>
        </p:spPr>
      </p:pic>
      <p:pic>
        <p:nvPicPr>
          <p:cNvPr id="79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8140986E-9E7A-4A42-8B76-C46A5AEE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89" y="3267669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A1CC87BF-1F72-423E-80C1-C90A051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77" y="2655211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1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/>
              <p:nvPr/>
            </p:nvSpPr>
            <p:spPr>
              <a:xfrm>
                <a:off x="1719200" y="2841548"/>
                <a:ext cx="7788693" cy="616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k-nearest neighbor: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00" y="2841548"/>
                <a:ext cx="7788693" cy="616772"/>
              </a:xfrm>
              <a:prstGeom prst="rect">
                <a:avLst/>
              </a:prstGeom>
              <a:blipFill>
                <a:blip r:embed="rId2"/>
                <a:stretch>
                  <a:fillRect l="-1174" t="-6931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85A5B2-041B-4D8D-A70E-E9CF4C743742}"/>
                  </a:ext>
                </a:extLst>
              </p:cNvPr>
              <p:cNvSpPr txBox="1"/>
              <p:nvPr/>
            </p:nvSpPr>
            <p:spPr>
              <a:xfrm>
                <a:off x="2973925" y="3653618"/>
                <a:ext cx="7788693" cy="1046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85A5B2-041B-4D8D-A70E-E9CF4C743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925" y="3653618"/>
                <a:ext cx="7788693" cy="1046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69E38C-8E46-4A88-8356-D587E2B82B2F}"/>
                  </a:ext>
                </a:extLst>
              </p:cNvPr>
              <p:cNvSpPr txBox="1"/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:r>
                  <a:rPr lang="en-US" sz="2000" b="1" dirty="0">
                    <a:latin typeface="Avenir Next LT Pro" panose="020B0504020202020204" pitchFamily="34" charset="0"/>
                  </a:rPr>
                  <a:t>Classification Rule: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Given a dataset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be the prediction of a k-nearest neighbor classifier on a point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69E38C-8E46-4A88-8356-D587E2B82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blipFill>
                <a:blip r:embed="rId4"/>
                <a:stretch>
                  <a:fillRect l="-559" t="-4202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 descr="Arrow: Slight curve with solid fill">
            <a:extLst>
              <a:ext uri="{FF2B5EF4-FFF2-40B4-BE49-F238E27FC236}">
                <a16:creationId xmlns:a16="http://schemas.microsoft.com/office/drawing/2014/main" id="{4B45891A-70D1-424B-A898-F8EAB7B37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113020">
            <a:off x="7951411" y="235282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1E1A-6C65-4BD5-A27F-90F271820820}"/>
              </a:ext>
            </a:extLst>
          </p:cNvPr>
          <p:cNvSpPr txBox="1"/>
          <p:nvPr/>
        </p:nvSpPr>
        <p:spPr>
          <a:xfrm>
            <a:off x="8779008" y="2360618"/>
            <a:ext cx="3007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Predict whichever label most neighbors have</a:t>
            </a:r>
          </a:p>
        </p:txBody>
      </p:sp>
      <p:pic>
        <p:nvPicPr>
          <p:cNvPr id="21" name="Graphic 20" descr="Arrow: Slight curve with solid fill">
            <a:extLst>
              <a:ext uri="{FF2B5EF4-FFF2-40B4-BE49-F238E27FC236}">
                <a16:creationId xmlns:a16="http://schemas.microsoft.com/office/drawing/2014/main" id="{94461313-C215-41D6-9888-B6FC6CDA8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486980" flipV="1">
            <a:off x="7832049" y="4135192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E04DF3-7117-46FF-825A-AB6F492E84D5}"/>
              </a:ext>
            </a:extLst>
          </p:cNvPr>
          <p:cNvSpPr txBox="1"/>
          <p:nvPr/>
        </p:nvSpPr>
        <p:spPr>
          <a:xfrm>
            <a:off x="8513162" y="4294315"/>
            <a:ext cx="3007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Tally votes for each label from each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1D71A2-0BDC-4C32-8184-4A13BC31AA51}"/>
                  </a:ext>
                </a:extLst>
              </p:cNvPr>
              <p:cNvSpPr txBox="1"/>
              <p:nvPr/>
            </p:nvSpPr>
            <p:spPr>
              <a:xfrm>
                <a:off x="640773" y="5879035"/>
                <a:ext cx="109104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:r>
                  <a:rPr lang="en-US" sz="2000" dirty="0">
                    <a:ea typeface="Cambria Math" panose="02040503050406030204" pitchFamily="18" charset="0"/>
                  </a:rPr>
                  <a:t>Note: The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indicator function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𝑐𝑜𝑛𝑑𝑖𝑡𝑖𝑜𝑛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is 1 if </a:t>
                </a:r>
                <a:r>
                  <a:rPr lang="en-US" sz="2000" i="1" dirty="0">
                    <a:latin typeface="Avenir Next LT Pro" panose="020B0504020202020204" pitchFamily="34" charset="0"/>
                  </a:rPr>
                  <a:t>condition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is true, and 0 otherwise.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1D71A2-0BDC-4C32-8184-4A13BC31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3" y="5879035"/>
                <a:ext cx="10910455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7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FFE7-0F4E-4DFA-A239-2D452D00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Iris Species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61A3D-1DFE-47AF-AAB6-C16C0B4A5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D542E3-C8AE-4660-84FB-1D4A7B52B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2" y="1591265"/>
            <a:ext cx="7961937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C51BB-9701-4BA7-A8D9-CCA054FB5A33}"/>
              </a:ext>
            </a:extLst>
          </p:cNvPr>
          <p:cNvSpPr txBox="1"/>
          <p:nvPr/>
        </p:nvSpPr>
        <p:spPr>
          <a:xfrm>
            <a:off x="2501179" y="1153155"/>
            <a:ext cx="7420119" cy="438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Avenir Next LT Pro" panose="020B0504020202020204" pitchFamily="34" charset="0"/>
              </a:rPr>
              <a:t>setosa</a:t>
            </a:r>
            <a:r>
              <a:rPr lang="en-US" sz="2400" dirty="0">
                <a:latin typeface="Avenir Next LT Pro" panose="020B0504020202020204" pitchFamily="34" charset="0"/>
              </a:rPr>
              <a:t>, </a:t>
            </a:r>
            <a:r>
              <a:rPr lang="en-US" sz="2400" dirty="0">
                <a:solidFill>
                  <a:srgbClr val="1D8E1D"/>
                </a:solidFill>
                <a:latin typeface="Avenir Next LT Pro" panose="020B0504020202020204" pitchFamily="34" charset="0"/>
              </a:rPr>
              <a:t>versicolor</a:t>
            </a:r>
            <a:r>
              <a:rPr lang="en-US" sz="2400" dirty="0">
                <a:latin typeface="Avenir Next LT Pro" panose="020B0504020202020204" pitchFamily="34" charset="0"/>
              </a:rPr>
              <a:t>, and </a:t>
            </a:r>
            <a:r>
              <a:rPr lang="en-US" sz="2400" dirty="0">
                <a:solidFill>
                  <a:srgbClr val="0070C0"/>
                </a:solidFill>
                <a:latin typeface="Avenir Next LT Pro" panose="020B0504020202020204" pitchFamily="34" charset="0"/>
              </a:rPr>
              <a:t>virginica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4A068-5A86-432D-9473-01AC73176124}"/>
              </a:ext>
            </a:extLst>
          </p:cNvPr>
          <p:cNvSpPr txBox="1"/>
          <p:nvPr/>
        </p:nvSpPr>
        <p:spPr>
          <a:xfrm>
            <a:off x="804065" y="605851"/>
            <a:ext cx="10583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Decisions made from a 5-nearest 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228090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69B-4EC0-492D-9DB1-B1AC1A48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Extreme k-values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71DA8-483A-478F-B400-226087ACE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27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C24107F-80A4-4F43-B94C-357FDC83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12" y="825275"/>
            <a:ext cx="4754880" cy="434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9582F-93B7-4A4A-9D4F-E65838AF4B34}"/>
              </a:ext>
            </a:extLst>
          </p:cNvPr>
          <p:cNvSpPr txBox="1"/>
          <p:nvPr/>
        </p:nvSpPr>
        <p:spPr>
          <a:xfrm>
            <a:off x="653201" y="427169"/>
            <a:ext cx="4430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k=1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ACD0F-98BD-49FF-AA9D-709CE202F47C}"/>
              </a:ext>
            </a:extLst>
          </p:cNvPr>
          <p:cNvSpPr txBox="1"/>
          <p:nvPr/>
        </p:nvSpPr>
        <p:spPr>
          <a:xfrm>
            <a:off x="579038" y="5331434"/>
            <a:ext cx="47548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At k=1, training error tends towards zero because each point is its own nearest neighbor!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6BDB66-7CF3-4C4E-AD47-51A8CB06FFA6}"/>
              </a:ext>
            </a:extLst>
          </p:cNvPr>
          <p:cNvCxnSpPr/>
          <p:nvPr/>
        </p:nvCxnSpPr>
        <p:spPr>
          <a:xfrm>
            <a:off x="6058263" y="445460"/>
            <a:ext cx="0" cy="5566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40" name="Picture 4">
            <a:extLst>
              <a:ext uri="{FF2B5EF4-FFF2-40B4-BE49-F238E27FC236}">
                <a16:creationId xmlns:a16="http://schemas.microsoft.com/office/drawing/2014/main" id="{22D1AA12-1179-4BB4-90E0-F9EC71809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64" y="825276"/>
            <a:ext cx="4754880" cy="43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3F1B4A-E594-4360-8CA0-59057209559E}"/>
              </a:ext>
            </a:extLst>
          </p:cNvPr>
          <p:cNvSpPr txBox="1"/>
          <p:nvPr/>
        </p:nvSpPr>
        <p:spPr>
          <a:xfrm>
            <a:off x="7005053" y="427169"/>
            <a:ext cx="4430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k=n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850C0-E2B1-47E1-87AD-08F107B55371}"/>
              </a:ext>
            </a:extLst>
          </p:cNvPr>
          <p:cNvSpPr txBox="1"/>
          <p:nvPr/>
        </p:nvSpPr>
        <p:spPr>
          <a:xfrm>
            <a:off x="6308862" y="5331434"/>
            <a:ext cx="5822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At k=n, every point is a neighbor so the majority class in the dataset is predicted everywhere.</a:t>
            </a:r>
          </a:p>
        </p:txBody>
      </p:sp>
    </p:spTree>
    <p:extLst>
      <p:ext uri="{BB962C8B-B14F-4D97-AF65-F5344CB8AC3E}">
        <p14:creationId xmlns:p14="http://schemas.microsoft.com/office/powerpoint/2010/main" val="4120611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 for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/>
              <p:nvPr/>
            </p:nvSpPr>
            <p:spPr>
              <a:xfrm>
                <a:off x="1719200" y="4146249"/>
                <a:ext cx="7788693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k-nearest neighbor: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00" y="4146249"/>
                <a:ext cx="7788693" cy="613886"/>
              </a:xfrm>
              <a:prstGeom prst="rect">
                <a:avLst/>
              </a:prstGeom>
              <a:blipFill>
                <a:blip r:embed="rId2"/>
                <a:stretch>
                  <a:fillRect l="-1174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69E38C-8E46-4A88-8356-D587E2B82B2F}"/>
                  </a:ext>
                </a:extLst>
              </p:cNvPr>
              <p:cNvSpPr txBox="1"/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:r>
                  <a:rPr lang="en-US" sz="2000" b="1" dirty="0">
                    <a:latin typeface="Avenir Next LT Pro" panose="020B0504020202020204" pitchFamily="34" charset="0"/>
                  </a:rPr>
                  <a:t>Regression Rule: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Given a dataset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be the prediction of a k-nearest neighbor regressor on a point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69E38C-8E46-4A88-8356-D587E2B82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blipFill>
                <a:blip r:embed="rId3"/>
                <a:stretch>
                  <a:fillRect l="-559" t="-4202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5F06B4-5CCF-42A1-9189-7590FF90861B}"/>
                  </a:ext>
                </a:extLst>
              </p:cNvPr>
              <p:cNvSpPr txBox="1"/>
              <p:nvPr/>
            </p:nvSpPr>
            <p:spPr>
              <a:xfrm>
                <a:off x="1719200" y="2243053"/>
                <a:ext cx="6141026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1-nearest neighbor: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5F06B4-5CCF-42A1-9189-7590FF908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00" y="2243053"/>
                <a:ext cx="6141026" cy="493405"/>
              </a:xfrm>
              <a:prstGeom prst="rect">
                <a:avLst/>
              </a:prstGeom>
              <a:blipFill>
                <a:blip r:embed="rId4"/>
                <a:stretch>
                  <a:fillRect l="-1490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 descr="Arrow: Slight curve with solid fill">
            <a:extLst>
              <a:ext uri="{FF2B5EF4-FFF2-40B4-BE49-F238E27FC236}">
                <a16:creationId xmlns:a16="http://schemas.microsoft.com/office/drawing/2014/main" id="{4B45891A-70D1-424B-A898-F8EAB7B37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113020">
            <a:off x="7951411" y="3657524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1E1A-6C65-4BD5-A27F-90F271820820}"/>
              </a:ext>
            </a:extLst>
          </p:cNvPr>
          <p:cNvSpPr txBox="1"/>
          <p:nvPr/>
        </p:nvSpPr>
        <p:spPr>
          <a:xfrm>
            <a:off x="8779008" y="3665319"/>
            <a:ext cx="3007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Predict average value of neighbors</a:t>
            </a:r>
          </a:p>
        </p:txBody>
      </p:sp>
    </p:spTree>
    <p:extLst>
      <p:ext uri="{BB962C8B-B14F-4D97-AF65-F5344CB8AC3E}">
        <p14:creationId xmlns:p14="http://schemas.microsoft.com/office/powerpoint/2010/main" val="288419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 for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29</a:t>
            </a:fld>
            <a:endParaRPr lang="en-US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45C69D08-F5FA-4D05-BCFD-E4F361C0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04825"/>
            <a:ext cx="106489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8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C60F-2FB7-4258-B9C8-4879275C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BF8B2-9610-4ADF-A659-614500EC8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50ED1-8BF7-CF49-BF0F-1A782C05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476250"/>
            <a:ext cx="53721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6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139C3-28C0-45A4-8561-4C2A36F1E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2E00-A4AC-419B-97F7-9BBDEB908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b="1" dirty="0"/>
              <a:t>k</a:t>
            </a:r>
            <a:r>
              <a:rPr lang="en-US" dirty="0"/>
              <a:t> is set to </a:t>
            </a:r>
            <a:r>
              <a:rPr lang="en-US" b="1" dirty="0"/>
              <a:t>n</a:t>
            </a:r>
            <a:r>
              <a:rPr lang="en-US" dirty="0"/>
              <a:t> (the number of training examples), </a:t>
            </a:r>
            <a:br>
              <a:rPr lang="en-US" dirty="0"/>
            </a:br>
            <a:r>
              <a:rPr lang="en-US" dirty="0"/>
              <a:t>what will a k-NN regression model output for test points?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C831E-9B66-4B30-B306-CCDE788B1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average of the test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24240-C63F-49E7-A56C-A9AD8B435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average of the nearest two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A7F4BA-36B6-48C4-BBB5-9D9219038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average of the training 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2592-83BB-4624-BF3A-1CA9E2D1A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 idea.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37768D-7200-44D6-95F9-8A3F9018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33" y="530976"/>
            <a:ext cx="6884934" cy="37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DE5E50-29E8-4353-B77C-BDC0D142F771}"/>
                  </a:ext>
                </a:extLst>
              </p14:cNvPr>
              <p14:cNvContentPartPr/>
              <p14:nvPr/>
            </p14:nvContentPartPr>
            <p14:xfrm>
              <a:off x="473040" y="5853960"/>
              <a:ext cx="249120" cy="413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DE5E50-29E8-4353-B77C-BDC0D142F7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680" y="5844600"/>
                <a:ext cx="267840" cy="4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5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k-NN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E0DD4-6708-4C28-B7EA-C18FED11FC16}"/>
              </a:ext>
            </a:extLst>
          </p:cNvPr>
          <p:cNvSpPr txBox="1"/>
          <p:nvPr/>
        </p:nvSpPr>
        <p:spPr>
          <a:xfrm>
            <a:off x="276367" y="545499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Finding Nearest Neighbors Can Be Expensive Computationally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E0E9-AA69-4F2E-A2D5-C2C830971A25}"/>
              </a:ext>
            </a:extLst>
          </p:cNvPr>
          <p:cNvSpPr txBox="1"/>
          <p:nvPr/>
        </p:nvSpPr>
        <p:spPr>
          <a:xfrm>
            <a:off x="518853" y="945609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Suppose our training set contains n, d-dimensional points. For a new point, finding the nearest neighbors requires computing distance to all n points.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5A33A-E068-4518-9ABC-6E4627085372}"/>
              </a:ext>
            </a:extLst>
          </p:cNvPr>
          <p:cNvSpPr txBox="1"/>
          <p:nvPr/>
        </p:nvSpPr>
        <p:spPr>
          <a:xfrm>
            <a:off x="1178858" y="1677076"/>
            <a:ext cx="983428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LT Pro" panose="020B0504020202020204" pitchFamily="34" charset="0"/>
              </a:rPr>
              <a:t>O(</a:t>
            </a:r>
            <a:r>
              <a:rPr lang="en-US" sz="2000" b="1" dirty="0" err="1">
                <a:latin typeface="Avenir Next LT Pro" panose="020B0504020202020204" pitchFamily="34" charset="0"/>
              </a:rPr>
              <a:t>nd</a:t>
            </a:r>
            <a:r>
              <a:rPr lang="en-US" sz="2000" b="1" dirty="0">
                <a:latin typeface="Avenir Next LT Pro" panose="020B0504020202020204" pitchFamily="34" charset="0"/>
              </a:rPr>
              <a:t>) for every test point!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sz="1400" dirty="0">
                <a:latin typeface="Avenir Next LT Pro" panose="020B0504020202020204" pitchFamily="34" charset="0"/>
              </a:rPr>
              <a:t>(Most distances require O(d) operations)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LT Pro" panose="020B0504020202020204" pitchFamily="34" charset="0"/>
              </a:rPr>
              <a:t>Plenty of work to speed this up with smart data structures to quickly find approximate nearest neighbors – most focus on partitioning space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venir Next LT Pro" panose="020B0504020202020204" pitchFamily="34" charset="0"/>
              </a:rPr>
              <a:t>Kd</a:t>
            </a:r>
            <a:r>
              <a:rPr lang="en-US" sz="2000" dirty="0">
                <a:latin typeface="Avenir Next LT Pro" panose="020B0504020202020204" pitchFamily="34" charset="0"/>
              </a:rPr>
              <a:t>-trees, Ball-trees, Locality Sensitive Hash, ….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13620-1684-4DE4-B15D-8637EF9ABB0A}"/>
              </a:ext>
            </a:extLst>
          </p:cNvPr>
          <p:cNvSpPr txBox="1"/>
          <p:nvPr/>
        </p:nvSpPr>
        <p:spPr>
          <a:xfrm>
            <a:off x="276367" y="3934246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Have to Store All the Datapoints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45F12-A7A6-4E1A-AE00-25EF99FAD1AC}"/>
              </a:ext>
            </a:extLst>
          </p:cNvPr>
          <p:cNvSpPr txBox="1"/>
          <p:nvPr/>
        </p:nvSpPr>
        <p:spPr>
          <a:xfrm>
            <a:off x="518851" y="4397303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For massive datasets, requires lots of memory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Remove “unimportant examples”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33089-27BE-42A3-9DB3-8A4D0A603C58}"/>
              </a:ext>
            </a:extLst>
          </p:cNvPr>
          <p:cNvGrpSpPr/>
          <p:nvPr/>
        </p:nvGrpSpPr>
        <p:grpSpPr>
          <a:xfrm>
            <a:off x="7198476" y="3884991"/>
            <a:ext cx="2704061" cy="2591865"/>
            <a:chOff x="6824403" y="3474206"/>
            <a:chExt cx="3192434" cy="3059975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4695E79-7484-4114-983F-9F49F2E79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403" y="3474206"/>
              <a:ext cx="3192434" cy="3059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F3D69A-2F3E-4BF6-9527-087D1DCF98B5}"/>
                </a:ext>
              </a:extLst>
            </p:cNvPr>
            <p:cNvSpPr/>
            <p:nvPr/>
          </p:nvSpPr>
          <p:spPr>
            <a:xfrm rot="1813042">
              <a:off x="7681038" y="3714839"/>
              <a:ext cx="421481" cy="1377901"/>
            </a:xfrm>
            <a:prstGeom prst="ellipse">
              <a:avLst/>
            </a:prstGeom>
            <a:solidFill>
              <a:srgbClr val="F2F2F2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6664AA-8BD3-4152-956B-EDB42338DEEF}"/>
                </a:ext>
              </a:extLst>
            </p:cNvPr>
            <p:cNvSpPr/>
            <p:nvPr/>
          </p:nvSpPr>
          <p:spPr>
            <a:xfrm rot="1813042">
              <a:off x="9233001" y="5016186"/>
              <a:ext cx="649368" cy="1377901"/>
            </a:xfrm>
            <a:prstGeom prst="ellipse">
              <a:avLst/>
            </a:prstGeom>
            <a:solidFill>
              <a:srgbClr val="F2F2F2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82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k-NN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E0DD4-6708-4C28-B7EA-C18FED11FC16}"/>
              </a:ext>
            </a:extLst>
          </p:cNvPr>
          <p:cNvSpPr txBox="1"/>
          <p:nvPr/>
        </p:nvSpPr>
        <p:spPr>
          <a:xfrm>
            <a:off x="276367" y="73322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Relative Scale of Features Matters for Most Distance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E0E9-AA69-4F2E-A2D5-C2C830971A25}"/>
              </a:ext>
            </a:extLst>
          </p:cNvPr>
          <p:cNvSpPr txBox="1"/>
          <p:nvPr/>
        </p:nvSpPr>
        <p:spPr>
          <a:xfrm>
            <a:off x="518853" y="1311720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Supposer we want to build a model to predict a person’s shoe size using the person’s height (feet) and weight (</a:t>
            </a:r>
            <a:r>
              <a:rPr lang="en-US" sz="2000" dirty="0" err="1">
                <a:latin typeface="Avenir Next LT Pro" panose="020B0504020202020204" pitchFamily="34" charset="0"/>
              </a:rPr>
              <a:t>lbs</a:t>
            </a:r>
            <a:r>
              <a:rPr lang="en-US" sz="2000" dirty="0">
                <a:latin typeface="Avenir Next LT Pro" panose="020B0504020202020204" pitchFamily="34" charset="0"/>
              </a:rPr>
              <a:t>) to make the prediction.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5A33A-E068-4518-9ABC-6E4627085372}"/>
              </a:ext>
            </a:extLst>
          </p:cNvPr>
          <p:cNvSpPr txBox="1"/>
          <p:nvPr/>
        </p:nvSpPr>
        <p:spPr>
          <a:xfrm>
            <a:off x="1178858" y="223049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P1: </a:t>
            </a:r>
            <a:r>
              <a:rPr lang="en-US" sz="2000" dirty="0">
                <a:latin typeface="Avenir Next LT Pro" panose="020B0504020202020204" pitchFamily="34" charset="0"/>
              </a:rPr>
              <a:t> (6.1, 175)   </a:t>
            </a:r>
            <a:r>
              <a:rPr lang="en-US" sz="2000" b="1" dirty="0">
                <a:latin typeface="Avenir Next LT Pro" panose="020B0504020202020204" pitchFamily="34" charset="0"/>
              </a:rPr>
              <a:t>P2:</a:t>
            </a:r>
            <a:r>
              <a:rPr lang="en-US" sz="2000" dirty="0">
                <a:latin typeface="Avenir Next LT Pro" panose="020B0504020202020204" pitchFamily="34" charset="0"/>
              </a:rPr>
              <a:t>  (5.7, 168)         </a:t>
            </a:r>
            <a:r>
              <a:rPr lang="en-US" sz="2000" b="1" dirty="0">
                <a:latin typeface="Avenir Next LT Pro" panose="020B0504020202020204" pitchFamily="34" charset="0"/>
              </a:rPr>
              <a:t>New Point: </a:t>
            </a:r>
            <a:r>
              <a:rPr lang="en-US" sz="2000" dirty="0">
                <a:latin typeface="Avenir Next LT Pro" panose="020B0504020202020204" pitchFamily="34" charset="0"/>
              </a:rPr>
              <a:t>(6.1’, 170)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D80CC-89AC-4B53-8AC8-289AEA16A216}"/>
                  </a:ext>
                </a:extLst>
              </p:cNvPr>
              <p:cNvSpPr txBox="1"/>
              <p:nvPr/>
            </p:nvSpPr>
            <p:spPr>
              <a:xfrm>
                <a:off x="1438631" y="2741522"/>
                <a:ext cx="9834284" cy="121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𝑵𝑷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𝟏𝟕𝟓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𝟏𝟕𝟎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𝑵𝑷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𝟏𝟕𝟎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𝟏𝟔𝟖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𝟎𝟒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D80CC-89AC-4B53-8AC8-289AEA16A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31" y="2741522"/>
                <a:ext cx="9834284" cy="12155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668073-5559-4C78-A5B0-57C05CE930AC}"/>
              </a:ext>
            </a:extLst>
          </p:cNvPr>
          <p:cNvSpPr txBox="1"/>
          <p:nvPr/>
        </p:nvSpPr>
        <p:spPr>
          <a:xfrm>
            <a:off x="518852" y="4706084"/>
            <a:ext cx="11389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Because weight has a larger range of values, its difference dominates the distance calculation.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25DC4-F50D-4F18-8C2D-1407CF88BF7D}"/>
              </a:ext>
            </a:extLst>
          </p:cNvPr>
          <p:cNvSpPr txBox="1"/>
          <p:nvPr/>
        </p:nvSpPr>
        <p:spPr>
          <a:xfrm>
            <a:off x="518851" y="5365110"/>
            <a:ext cx="11389129" cy="984885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Features should be normalized to have the same range of values (e.g. [0,1]), otherwise features with larger ranges will have bigger impact on the distance.</a:t>
            </a:r>
          </a:p>
        </p:txBody>
      </p:sp>
    </p:spTree>
    <p:extLst>
      <p:ext uri="{BB962C8B-B14F-4D97-AF65-F5344CB8AC3E}">
        <p14:creationId xmlns:p14="http://schemas.microsoft.com/office/powerpoint/2010/main" val="151111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k-NN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E0DD4-6708-4C28-B7EA-C18FED11FC16}"/>
              </a:ext>
            </a:extLst>
          </p:cNvPr>
          <p:cNvSpPr txBox="1"/>
          <p:nvPr/>
        </p:nvSpPr>
        <p:spPr>
          <a:xfrm>
            <a:off x="276367" y="73322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Relative Scale of Features Matters for Most Distance Measures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12D2334-D1B0-44AD-8757-4A8D3583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405238"/>
            <a:ext cx="9010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1C511D0-5CCE-4A45-9C1C-FA489B4A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3620245"/>
            <a:ext cx="9010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631919-BFB1-4272-B377-99FEDF082756}"/>
              </a:ext>
            </a:extLst>
          </p:cNvPr>
          <p:cNvSpPr txBox="1"/>
          <p:nvPr/>
        </p:nvSpPr>
        <p:spPr>
          <a:xfrm>
            <a:off x="1813214" y="5503275"/>
            <a:ext cx="614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k=5, </a:t>
            </a:r>
            <a:r>
              <a:rPr lang="en-US" sz="1800" b="1" dirty="0" err="1">
                <a:latin typeface="Avenir Next LT Pro" panose="020B0504020202020204" pitchFamily="34" charset="0"/>
              </a:rPr>
              <a:t>unwieghted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97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A12E0B8-E17F-414F-8D6C-09CDCE815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485900"/>
            <a:ext cx="9010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k-NN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E0DD4-6708-4C28-B7EA-C18FED11FC16}"/>
              </a:ext>
            </a:extLst>
          </p:cNvPr>
          <p:cNvSpPr txBox="1"/>
          <p:nvPr/>
        </p:nvSpPr>
        <p:spPr>
          <a:xfrm>
            <a:off x="276367" y="73322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Relative Scale of Features Matters for Most Distance Measures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631919-BFB1-4272-B377-99FEDF082756}"/>
              </a:ext>
            </a:extLst>
          </p:cNvPr>
          <p:cNvSpPr txBox="1"/>
          <p:nvPr/>
        </p:nvSpPr>
        <p:spPr>
          <a:xfrm>
            <a:off x="1813214" y="3368930"/>
            <a:ext cx="614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k=50, </a:t>
            </a:r>
            <a:r>
              <a:rPr lang="en-US" sz="1800" b="1" dirty="0" err="1">
                <a:latin typeface="Avenir Next LT Pro" panose="020B0504020202020204" pitchFamily="34" charset="0"/>
              </a:rPr>
              <a:t>unwieghted</a:t>
            </a:r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7F722CD-6D1C-4378-8508-B0BCC0F8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4047259"/>
            <a:ext cx="9010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1344C-1ABB-4E92-8394-ADF952C95D08}"/>
              </a:ext>
            </a:extLst>
          </p:cNvPr>
          <p:cNvSpPr txBox="1"/>
          <p:nvPr/>
        </p:nvSpPr>
        <p:spPr>
          <a:xfrm>
            <a:off x="1813214" y="5990359"/>
            <a:ext cx="614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k=50, same feature scale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1E37D0-7896-4ACC-9231-94871D7FEC76}"/>
                  </a:ext>
                </a:extLst>
              </p14:cNvPr>
              <p14:cNvContentPartPr/>
              <p14:nvPr/>
            </p14:nvContentPartPr>
            <p14:xfrm>
              <a:off x="4331880" y="1211040"/>
              <a:ext cx="4182840" cy="452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1E37D0-7896-4ACC-9231-94871D7FEC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2520" y="1201680"/>
                <a:ext cx="4201560" cy="45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22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77C3-D70E-4C7C-BBF7-22E2C149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of k-Nearest Neighbors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87C34-2C1E-4FCF-B5A0-F25DECFBF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94B43-0170-41A1-BDA2-946C1F9CB168}"/>
              </a:ext>
            </a:extLst>
          </p:cNvPr>
          <p:cNvSpPr txBox="1"/>
          <p:nvPr/>
        </p:nvSpPr>
        <p:spPr>
          <a:xfrm>
            <a:off x="465409" y="182446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1) A distance metric </a:t>
            </a:r>
            <a:r>
              <a:rPr lang="en-US" sz="2000" dirty="0">
                <a:latin typeface="Avenir Next LT Pro" panose="020B0504020202020204" pitchFamily="34" charset="0"/>
              </a:rPr>
              <a:t>(How do we tell which points are “close”?)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3A608-F2FD-44D2-A7BE-589275A9EBE2}"/>
              </a:ext>
            </a:extLst>
          </p:cNvPr>
          <p:cNvSpPr txBox="1"/>
          <p:nvPr/>
        </p:nvSpPr>
        <p:spPr>
          <a:xfrm>
            <a:off x="465409" y="285515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2) k </a:t>
            </a:r>
            <a:r>
              <a:rPr lang="en-US" sz="2000" dirty="0">
                <a:latin typeface="Avenir Next LT Pro" panose="020B0504020202020204" pitchFamily="34" charset="0"/>
              </a:rPr>
              <a:t>(How many neighboring points do we look at?)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EA70E-202E-43F1-A137-ED4A21F37131}"/>
              </a:ext>
            </a:extLst>
          </p:cNvPr>
          <p:cNvSpPr txBox="1"/>
          <p:nvPr/>
        </p:nvSpPr>
        <p:spPr>
          <a:xfrm>
            <a:off x="465409" y="388584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3) Output Function </a:t>
            </a:r>
            <a:r>
              <a:rPr lang="en-US" sz="2000" dirty="0">
                <a:latin typeface="Avenir Next LT Pro" panose="020B0504020202020204" pitchFamily="34" charset="0"/>
              </a:rPr>
              <a:t>(Given a set of neighbors, how do we compute the output?)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A4EEC-FA48-4444-A120-E78DBAA64BAA}"/>
              </a:ext>
            </a:extLst>
          </p:cNvPr>
          <p:cNvSpPr txBox="1"/>
          <p:nvPr/>
        </p:nvSpPr>
        <p:spPr>
          <a:xfrm>
            <a:off x="465409" y="491653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4) Weighting Function </a:t>
            </a:r>
            <a:r>
              <a:rPr lang="en-US" sz="2000" dirty="0">
                <a:latin typeface="Avenir Next LT Pro" panose="020B0504020202020204" pitchFamily="34" charset="0"/>
              </a:rPr>
              <a:t>(Do all k neighbors contribute equally?)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CEE60D-6B8E-4990-86FA-0A71508F05A5}"/>
              </a:ext>
            </a:extLst>
          </p:cNvPr>
          <p:cNvSpPr txBox="1"/>
          <p:nvPr/>
        </p:nvSpPr>
        <p:spPr>
          <a:xfrm>
            <a:off x="1060565" y="233980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Euclidean / Manhattan / Some exotic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Minkowski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distance?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62FA9-D181-4634-B76E-BFE4FDDC46D4}"/>
              </a:ext>
            </a:extLst>
          </p:cNvPr>
          <p:cNvSpPr txBox="1"/>
          <p:nvPr/>
        </p:nvSpPr>
        <p:spPr>
          <a:xfrm>
            <a:off x="1060565" y="337049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1? 5? 10? n/4?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3940F-F9C6-4369-AD11-D7F1F6E6A383}"/>
              </a:ext>
            </a:extLst>
          </p:cNvPr>
          <p:cNvSpPr txBox="1"/>
          <p:nvPr/>
        </p:nvSpPr>
        <p:spPr>
          <a:xfrm>
            <a:off x="1060565" y="440118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To weight or not to weight?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817D0-3A51-48DA-8790-B207F74AE3CD}"/>
                  </a:ext>
                </a:extLst>
              </p:cNvPr>
              <p:cNvSpPr txBox="1"/>
              <p:nvPr/>
            </p:nvSpPr>
            <p:spPr>
              <a:xfrm>
                <a:off x="1060565" y="5431878"/>
                <a:ext cx="10910455" cy="62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If weighting, what function?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?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000" b="1" i="1" dirty="0" smtClean="0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dirty="0" smtClean="0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 dirty="0" smtClean="0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?   If so, what bandwidth/variance?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817D0-3A51-48DA-8790-B207F74A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5" y="5431878"/>
                <a:ext cx="10910455" cy="628762"/>
              </a:xfrm>
              <a:prstGeom prst="rect">
                <a:avLst/>
              </a:prstGeom>
              <a:blipFill>
                <a:blip r:embed="rId2"/>
                <a:stretch>
                  <a:fillRect l="-615" t="-971" b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4055577-0652-4FE9-B66E-8ED521F5685B}"/>
              </a:ext>
            </a:extLst>
          </p:cNvPr>
          <p:cNvSpPr txBox="1"/>
          <p:nvPr/>
        </p:nvSpPr>
        <p:spPr>
          <a:xfrm>
            <a:off x="237059" y="644615"/>
            <a:ext cx="11717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400" b="1" dirty="0">
                <a:latin typeface="Avenir Next LT Pro" panose="020B0504020202020204" pitchFamily="34" charset="0"/>
              </a:rPr>
              <a:t>Seems like we’ve acquired a bunch of knobs we can turn and choices we can make when defining our “simple” model….  how do we choose them?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4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The Validation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7" y="583053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The training set won’t help us avoid overfitting and the test set is off-limits.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1481B-9AF1-41D2-A7F6-E2DE01003F14}"/>
              </a:ext>
            </a:extLst>
          </p:cNvPr>
          <p:cNvSpPr txBox="1"/>
          <p:nvPr/>
        </p:nvSpPr>
        <p:spPr>
          <a:xfrm>
            <a:off x="518853" y="1166688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Get a third set of datapoints and call it the </a:t>
            </a: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validation set</a:t>
            </a:r>
            <a:r>
              <a:rPr lang="en-US" sz="2000" dirty="0">
                <a:latin typeface="Avenir Next LT Pro" panose="020B0504020202020204" pitchFamily="34" charset="0"/>
              </a:rPr>
              <a:t>. May “create” this set of datapoints by randomly splitting off some fraction of the training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3C020-AF3D-4C42-A866-1E43D64EE416}"/>
              </a:ext>
            </a:extLst>
          </p:cNvPr>
          <p:cNvSpPr txBox="1"/>
          <p:nvPr/>
        </p:nvSpPr>
        <p:spPr>
          <a:xfrm>
            <a:off x="809799" y="3937067"/>
            <a:ext cx="98342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Selection Procedure: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Pick a set of hyperparameters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Train your model on the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training set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Evaluate on the </a:t>
            </a:r>
            <a:r>
              <a:rPr lang="en-US" sz="2000" b="1" dirty="0">
                <a:solidFill>
                  <a:srgbClr val="59B4BB"/>
                </a:solidFill>
                <a:latin typeface="Avenir Next LT Pro" panose="020B0504020202020204" pitchFamily="34" charset="0"/>
              </a:rPr>
              <a:t>validation set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If happy, stop. Otherwise loop back to 1.</a:t>
            </a:r>
          </a:p>
          <a:p>
            <a:pPr marL="457200" lvl="3"/>
            <a:endParaRPr lang="en-US" sz="2000" dirty="0">
              <a:latin typeface="Avenir Next LT Pro" panose="020B0504020202020204" pitchFamily="34" charset="0"/>
            </a:endParaRPr>
          </a:p>
          <a:p>
            <a:pPr marL="457200" lvl="3"/>
            <a:r>
              <a:rPr lang="en-US" sz="2000" dirty="0">
                <a:latin typeface="Avenir Next LT Pro" panose="020B0504020202020204" pitchFamily="34" charset="0"/>
              </a:rPr>
              <a:t>At </a:t>
            </a:r>
            <a:r>
              <a:rPr lang="en-US" sz="2000" b="1" dirty="0">
                <a:latin typeface="Avenir Next LT Pro" panose="020B0504020202020204" pitchFamily="34" charset="0"/>
              </a:rPr>
              <a:t>very end </a:t>
            </a:r>
            <a:r>
              <a:rPr lang="en-US" sz="2000" dirty="0">
                <a:latin typeface="Avenir Next LT Pro" panose="020B0504020202020204" pitchFamily="34" charset="0"/>
              </a:rPr>
              <a:t>when you’ve picked the best hyperparameters you can, then you evaluate on test and report results. No more tuning at this point.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C3FEE-B57C-4158-B977-781D4586759F}"/>
              </a:ext>
            </a:extLst>
          </p:cNvPr>
          <p:cNvSpPr/>
          <p:nvPr/>
        </p:nvSpPr>
        <p:spPr>
          <a:xfrm>
            <a:off x="518853" y="3190009"/>
            <a:ext cx="5019796" cy="477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3F66C1-E4E9-4DE3-8311-CD5EF59C30B0}"/>
              </a:ext>
            </a:extLst>
          </p:cNvPr>
          <p:cNvSpPr/>
          <p:nvPr/>
        </p:nvSpPr>
        <p:spPr>
          <a:xfrm>
            <a:off x="5538649" y="3190009"/>
            <a:ext cx="2286001" cy="477982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Validation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12693-2B0E-446B-BE79-40D004C7FA79}"/>
              </a:ext>
            </a:extLst>
          </p:cNvPr>
          <p:cNvSpPr/>
          <p:nvPr/>
        </p:nvSpPr>
        <p:spPr>
          <a:xfrm>
            <a:off x="8188333" y="3190009"/>
            <a:ext cx="2286000" cy="477982"/>
          </a:xfrm>
          <a:prstGeom prst="rect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Test Data</a:t>
            </a:r>
          </a:p>
          <a:p>
            <a:pPr algn="ctr"/>
            <a:r>
              <a:rPr lang="en-US" sz="1400" dirty="0">
                <a:latin typeface="Avenir Next LT Pro" panose="020B0504020202020204" pitchFamily="34" charset="0"/>
              </a:rPr>
              <a:t>(Do not touch!)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63533-1FB4-4565-9535-06D8C1724284}"/>
              </a:ext>
            </a:extLst>
          </p:cNvPr>
          <p:cNvSpPr/>
          <p:nvPr/>
        </p:nvSpPr>
        <p:spPr>
          <a:xfrm>
            <a:off x="513459" y="2214269"/>
            <a:ext cx="7311191" cy="477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Training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A2A521-E0A4-4142-861F-085A89AF032B}"/>
              </a:ext>
            </a:extLst>
          </p:cNvPr>
          <p:cNvSpPr/>
          <p:nvPr/>
        </p:nvSpPr>
        <p:spPr>
          <a:xfrm>
            <a:off x="8188333" y="2214269"/>
            <a:ext cx="2286000" cy="477982"/>
          </a:xfrm>
          <a:prstGeom prst="rect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Test Data</a:t>
            </a:r>
          </a:p>
          <a:p>
            <a:pPr algn="ctr"/>
            <a:r>
              <a:rPr lang="en-US" sz="1400" dirty="0">
                <a:latin typeface="Avenir Next LT Pro" panose="020B0504020202020204" pitchFamily="34" charset="0"/>
              </a:rPr>
              <a:t>(Do not touch!)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41967D4-28FC-41C8-8006-CA942CC73E70}"/>
              </a:ext>
            </a:extLst>
          </p:cNvPr>
          <p:cNvSpPr/>
          <p:nvPr/>
        </p:nvSpPr>
        <p:spPr>
          <a:xfrm>
            <a:off x="3990109" y="2813592"/>
            <a:ext cx="436418" cy="2550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K-fold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6" y="583053"/>
            <a:ext cx="11510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Idea: </a:t>
            </a:r>
            <a:r>
              <a:rPr lang="en-US" sz="2000" dirty="0">
                <a:latin typeface="Avenir Next LT Pro" panose="020B0504020202020204" pitchFamily="34" charset="0"/>
              </a:rPr>
              <a:t>Make many validation sets and evaluate model choices by average performance over them.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7F9DB9-FF59-4239-84B2-B7B16DE09898}"/>
              </a:ext>
            </a:extLst>
          </p:cNvPr>
          <p:cNvGrpSpPr/>
          <p:nvPr/>
        </p:nvGrpSpPr>
        <p:grpSpPr>
          <a:xfrm>
            <a:off x="482051" y="2231856"/>
            <a:ext cx="5227321" cy="3140110"/>
            <a:chOff x="276366" y="3134837"/>
            <a:chExt cx="5227321" cy="31401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360B292-B830-47DE-B31B-3040BCC115C2}"/>
                </a:ext>
              </a:extLst>
            </p:cNvPr>
            <p:cNvGrpSpPr/>
            <p:nvPr/>
          </p:nvGrpSpPr>
          <p:grpSpPr>
            <a:xfrm>
              <a:off x="276366" y="3134837"/>
              <a:ext cx="5227321" cy="3140110"/>
              <a:chOff x="276366" y="3134837"/>
              <a:chExt cx="5227321" cy="31401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4348CC9-97FE-4CCB-8494-B1C4225ED76F}"/>
                  </a:ext>
                </a:extLst>
              </p:cNvPr>
              <p:cNvGrpSpPr/>
              <p:nvPr/>
            </p:nvGrpSpPr>
            <p:grpSpPr>
              <a:xfrm>
                <a:off x="276366" y="3134837"/>
                <a:ext cx="5227321" cy="2654727"/>
                <a:chOff x="518851" y="1254061"/>
                <a:chExt cx="7315200" cy="316731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6CC86F2-D1C5-41EC-90D4-B90C816F5440}"/>
                    </a:ext>
                  </a:extLst>
                </p:cNvPr>
                <p:cNvSpPr/>
                <p:nvPr/>
              </p:nvSpPr>
              <p:spPr>
                <a:xfrm>
                  <a:off x="518851" y="1254061"/>
                  <a:ext cx="7315200" cy="4779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Avenir Next LT Pro" panose="020B0504020202020204" pitchFamily="34" charset="0"/>
                    </a:rPr>
                    <a:t>Training Data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CB8AB51-47E6-4213-B844-7AF1C4223DC0}"/>
                    </a:ext>
                  </a:extLst>
                </p:cNvPr>
                <p:cNvGrpSpPr/>
                <p:nvPr/>
              </p:nvGrpSpPr>
              <p:grpSpPr>
                <a:xfrm>
                  <a:off x="518851" y="219763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C3F66C1-E4E9-4DE3-8311-CD5EF59C30B0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176CA1DB-13A0-4EB9-8F3F-6C6587117844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96EB592-1B38-4766-AA20-D833F22F6B4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3206F13-BE1F-4C20-8D3E-CA245AD07DDA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53795D4-3DC3-4EA2-87E3-AF441EC663B4}"/>
                    </a:ext>
                  </a:extLst>
                </p:cNvPr>
                <p:cNvGrpSpPr/>
                <p:nvPr/>
              </p:nvGrpSpPr>
              <p:grpSpPr>
                <a:xfrm>
                  <a:off x="518851" y="277955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4C1F07C-BC77-4295-BAC8-CAE01DF0293C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FE36046-80F1-4A60-A1B0-F4162F7891FA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37379A7-9CE8-4EF4-855E-4AD48A2CC4CB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B2377A2-BB04-4E21-8ECC-3C19125B0FE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A8ADD98-9C98-4CAA-ABDC-C21133951CC0}"/>
                    </a:ext>
                  </a:extLst>
                </p:cNvPr>
                <p:cNvGrpSpPr/>
                <p:nvPr/>
              </p:nvGrpSpPr>
              <p:grpSpPr>
                <a:xfrm>
                  <a:off x="518851" y="336147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F1507E4C-330A-4F8C-9F3A-1304139E2B99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7FF822F-0090-4FF4-9ABF-FBC24696975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7EF91FC-FDCB-4268-A235-43F783E81516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7823A5F-BC50-4B6D-A6BF-3F29C3CE3583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76802EB-4D98-4368-9785-8176025CDE2D}"/>
                    </a:ext>
                  </a:extLst>
                </p:cNvPr>
                <p:cNvGrpSpPr/>
                <p:nvPr/>
              </p:nvGrpSpPr>
              <p:grpSpPr>
                <a:xfrm>
                  <a:off x="518851" y="394339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38FCCCB-5DC9-42E7-89E9-503A04748E1A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B8BFD22C-9FE5-4086-85EF-F7CA122AE23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A9E150C6-A847-461E-BA1D-455A5337457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271B880-6378-4B93-96D8-FEFB34698C4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E478ED8-029C-46C8-9E0B-BD81F045A4C1}"/>
                  </a:ext>
                </a:extLst>
              </p:cNvPr>
              <p:cNvSpPr txBox="1"/>
              <p:nvPr/>
            </p:nvSpPr>
            <p:spPr>
              <a:xfrm>
                <a:off x="615386" y="5905615"/>
                <a:ext cx="4549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:r>
                  <a:rPr lang="en-US" b="1" dirty="0">
                    <a:latin typeface="Avenir Next LT Pro" panose="020B0504020202020204" pitchFamily="34" charset="0"/>
                  </a:rPr>
                  <a:t>Example: </a:t>
                </a:r>
                <a:r>
                  <a:rPr lang="en-US" dirty="0">
                    <a:latin typeface="Avenir Next LT Pro" panose="020B0504020202020204" pitchFamily="34" charset="0"/>
                  </a:rPr>
                  <a:t>4-fold cross validation</a:t>
                </a:r>
              </a:p>
            </p:txBody>
          </p:sp>
        </p:grp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921A4477-7AC3-4ED0-A6B2-209EDDB722C3}"/>
                </a:ext>
              </a:extLst>
            </p:cNvPr>
            <p:cNvSpPr/>
            <p:nvPr/>
          </p:nvSpPr>
          <p:spPr>
            <a:xfrm>
              <a:off x="2780920" y="3625314"/>
              <a:ext cx="218209" cy="171222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82693F-32D7-4FA0-8C98-8F2408E43AD1}"/>
              </a:ext>
            </a:extLst>
          </p:cNvPr>
          <p:cNvSpPr txBox="1"/>
          <p:nvPr/>
        </p:nvSpPr>
        <p:spPr>
          <a:xfrm>
            <a:off x="6096000" y="1779727"/>
            <a:ext cx="577500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K-Fold Cross Validation Procedure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Randomly split the training set into K equally-sized subsets</a:t>
            </a:r>
          </a:p>
          <a:p>
            <a:pPr marL="1319213" lvl="4" indent="-176213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Subsets should have similar distributions</a:t>
            </a:r>
            <a:br>
              <a:rPr lang="en-US" dirty="0">
                <a:latin typeface="Avenir Next LT Pro" panose="020B0504020202020204" pitchFamily="34" charset="0"/>
              </a:rPr>
            </a:b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For each subset </a:t>
            </a:r>
            <a:r>
              <a:rPr lang="en-US" sz="2000" b="1" i="1" dirty="0">
                <a:latin typeface="Avenir Next LT Pro" panose="020B0504020202020204" pitchFamily="34" charset="0"/>
              </a:rPr>
              <a:t>i</a:t>
            </a:r>
            <a:r>
              <a:rPr lang="en-US" sz="2000" dirty="0">
                <a:latin typeface="Avenir Next LT Pro" panose="020B0504020202020204" pitchFamily="34" charset="0"/>
              </a:rPr>
              <a:t>:</a:t>
            </a:r>
          </a:p>
          <a:p>
            <a:pPr marL="1428750" lvl="4" indent="-514350">
              <a:buFont typeface="+mj-lt"/>
              <a:buAutoNum type="romanLcPeriod"/>
            </a:pPr>
            <a:r>
              <a:rPr lang="en-US" sz="2000" dirty="0">
                <a:latin typeface="Avenir Next LT Pro" panose="020B0504020202020204" pitchFamily="34" charset="0"/>
              </a:rPr>
              <a:t>Combine all subsets </a:t>
            </a:r>
            <a:r>
              <a:rPr lang="en-US" sz="2000" b="1" dirty="0">
                <a:latin typeface="Avenir Next LT Pro" panose="020B0504020202020204" pitchFamily="34" charset="0"/>
              </a:rPr>
              <a:t>except</a:t>
            </a:r>
            <a:r>
              <a:rPr lang="en-US" sz="2000" dirty="0">
                <a:latin typeface="Avenir Next LT Pro" panose="020B0504020202020204" pitchFamily="34" charset="0"/>
              </a:rPr>
              <a:t> </a:t>
            </a:r>
            <a:r>
              <a:rPr lang="en-US" sz="2000" b="1" i="1" dirty="0">
                <a:latin typeface="Avenir Next LT Pro" panose="020B0504020202020204" pitchFamily="34" charset="0"/>
              </a:rPr>
              <a:t>i</a:t>
            </a:r>
            <a:r>
              <a:rPr lang="en-US" sz="2000" dirty="0">
                <a:latin typeface="Avenir Next LT Pro" panose="020B0504020202020204" pitchFamily="34" charset="0"/>
              </a:rPr>
              <a:t> and train the model on this.</a:t>
            </a:r>
          </a:p>
          <a:p>
            <a:pPr marL="1371600" lvl="4" indent="-457200">
              <a:buFont typeface="+mj-lt"/>
              <a:buAutoNum type="romanLcPeriod"/>
            </a:pPr>
            <a:r>
              <a:rPr lang="en-US" sz="2000" dirty="0">
                <a:latin typeface="Avenir Next LT Pro" panose="020B0504020202020204" pitchFamily="34" charset="0"/>
              </a:rPr>
              <a:t>Evaluate the model on subset </a:t>
            </a:r>
            <a:r>
              <a:rPr lang="en-US" sz="2000" b="1" i="1" dirty="0">
                <a:latin typeface="Avenir Next LT Pro" panose="020B0504020202020204" pitchFamily="34" charset="0"/>
              </a:rPr>
              <a:t>i</a:t>
            </a:r>
            <a:r>
              <a:rPr lang="en-US" sz="2000" dirty="0">
                <a:latin typeface="Avenir Next LT Pro" panose="020B0504020202020204" pitchFamily="34" charset="0"/>
              </a:rPr>
              <a:t>.</a:t>
            </a:r>
            <a:br>
              <a:rPr lang="en-US" sz="2000" dirty="0">
                <a:latin typeface="Avenir Next LT Pro" panose="020B0504020202020204" pitchFamily="34" charset="0"/>
              </a:rPr>
            </a:b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Compute average performance over these K train/evaluation runs.</a:t>
            </a:r>
          </a:p>
        </p:txBody>
      </p:sp>
    </p:spTree>
    <p:extLst>
      <p:ext uri="{BB962C8B-B14F-4D97-AF65-F5344CB8AC3E}">
        <p14:creationId xmlns:p14="http://schemas.microsoft.com/office/powerpoint/2010/main" val="20757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K-fold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6" y="583053"/>
            <a:ext cx="11510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Idea: </a:t>
            </a:r>
            <a:r>
              <a:rPr lang="en-US" sz="2000" dirty="0">
                <a:latin typeface="Avenir Next LT Pro" panose="020B0504020202020204" pitchFamily="34" charset="0"/>
              </a:rPr>
              <a:t>Make many validation sets and evaluate model choices by average performance over them.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7F9DB9-FF59-4239-84B2-B7B16DE09898}"/>
              </a:ext>
            </a:extLst>
          </p:cNvPr>
          <p:cNvGrpSpPr/>
          <p:nvPr/>
        </p:nvGrpSpPr>
        <p:grpSpPr>
          <a:xfrm>
            <a:off x="357360" y="1473320"/>
            <a:ext cx="5227321" cy="3140110"/>
            <a:chOff x="276366" y="3134837"/>
            <a:chExt cx="5227321" cy="31401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360B292-B830-47DE-B31B-3040BCC115C2}"/>
                </a:ext>
              </a:extLst>
            </p:cNvPr>
            <p:cNvGrpSpPr/>
            <p:nvPr/>
          </p:nvGrpSpPr>
          <p:grpSpPr>
            <a:xfrm>
              <a:off x="276366" y="3134837"/>
              <a:ext cx="5227321" cy="3140110"/>
              <a:chOff x="276366" y="3134837"/>
              <a:chExt cx="5227321" cy="31401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4348CC9-97FE-4CCB-8494-B1C4225ED76F}"/>
                  </a:ext>
                </a:extLst>
              </p:cNvPr>
              <p:cNvGrpSpPr/>
              <p:nvPr/>
            </p:nvGrpSpPr>
            <p:grpSpPr>
              <a:xfrm>
                <a:off x="276366" y="3134837"/>
                <a:ext cx="5227321" cy="2654727"/>
                <a:chOff x="518851" y="1254061"/>
                <a:chExt cx="7315200" cy="316731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6CC86F2-D1C5-41EC-90D4-B90C816F5440}"/>
                    </a:ext>
                  </a:extLst>
                </p:cNvPr>
                <p:cNvSpPr/>
                <p:nvPr/>
              </p:nvSpPr>
              <p:spPr>
                <a:xfrm>
                  <a:off x="518851" y="1254061"/>
                  <a:ext cx="7315200" cy="4779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Avenir Next LT Pro" panose="020B0504020202020204" pitchFamily="34" charset="0"/>
                    </a:rPr>
                    <a:t>Training Data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CB8AB51-47E6-4213-B844-7AF1C4223DC0}"/>
                    </a:ext>
                  </a:extLst>
                </p:cNvPr>
                <p:cNvGrpSpPr/>
                <p:nvPr/>
              </p:nvGrpSpPr>
              <p:grpSpPr>
                <a:xfrm>
                  <a:off x="518851" y="219763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C3F66C1-E4E9-4DE3-8311-CD5EF59C30B0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176CA1DB-13A0-4EB9-8F3F-6C6587117844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96EB592-1B38-4766-AA20-D833F22F6B4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3206F13-BE1F-4C20-8D3E-CA245AD07DDA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53795D4-3DC3-4EA2-87E3-AF441EC663B4}"/>
                    </a:ext>
                  </a:extLst>
                </p:cNvPr>
                <p:cNvGrpSpPr/>
                <p:nvPr/>
              </p:nvGrpSpPr>
              <p:grpSpPr>
                <a:xfrm>
                  <a:off x="518851" y="277955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4C1F07C-BC77-4295-BAC8-CAE01DF0293C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FE36046-80F1-4A60-A1B0-F4162F7891FA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37379A7-9CE8-4EF4-855E-4AD48A2CC4CB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B2377A2-BB04-4E21-8ECC-3C19125B0FE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A8ADD98-9C98-4CAA-ABDC-C21133951CC0}"/>
                    </a:ext>
                  </a:extLst>
                </p:cNvPr>
                <p:cNvGrpSpPr/>
                <p:nvPr/>
              </p:nvGrpSpPr>
              <p:grpSpPr>
                <a:xfrm>
                  <a:off x="518851" y="336147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F1507E4C-330A-4F8C-9F3A-1304139E2B99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7FF822F-0090-4FF4-9ABF-FBC24696975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7EF91FC-FDCB-4268-A235-43F783E81516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7823A5F-BC50-4B6D-A6BF-3F29C3CE3583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76802EB-4D98-4368-9785-8176025CDE2D}"/>
                    </a:ext>
                  </a:extLst>
                </p:cNvPr>
                <p:cNvGrpSpPr/>
                <p:nvPr/>
              </p:nvGrpSpPr>
              <p:grpSpPr>
                <a:xfrm>
                  <a:off x="518851" y="394339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38FCCCB-5DC9-42E7-89E9-503A04748E1A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B8BFD22C-9FE5-4086-85EF-F7CA122AE23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A9E150C6-A847-461E-BA1D-455A5337457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271B880-6378-4B93-96D8-FEFB34698C4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E478ED8-029C-46C8-9E0B-BD81F045A4C1}"/>
                  </a:ext>
                </a:extLst>
              </p:cNvPr>
              <p:cNvSpPr txBox="1"/>
              <p:nvPr/>
            </p:nvSpPr>
            <p:spPr>
              <a:xfrm>
                <a:off x="615386" y="5905615"/>
                <a:ext cx="4549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:r>
                  <a:rPr lang="en-US" b="1" dirty="0">
                    <a:latin typeface="Avenir Next LT Pro" panose="020B0504020202020204" pitchFamily="34" charset="0"/>
                  </a:rPr>
                  <a:t>Example: </a:t>
                </a:r>
                <a:r>
                  <a:rPr lang="en-US" dirty="0">
                    <a:latin typeface="Avenir Next LT Pro" panose="020B0504020202020204" pitchFamily="34" charset="0"/>
                  </a:rPr>
                  <a:t>4-fold cross validation</a:t>
                </a:r>
              </a:p>
            </p:txBody>
          </p:sp>
        </p:grp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921A4477-7AC3-4ED0-A6B2-209EDDB722C3}"/>
                </a:ext>
              </a:extLst>
            </p:cNvPr>
            <p:cNvSpPr/>
            <p:nvPr/>
          </p:nvSpPr>
          <p:spPr>
            <a:xfrm>
              <a:off x="2780920" y="3625314"/>
              <a:ext cx="218209" cy="171222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819E5-9E89-4D81-8401-07514E4354B0}"/>
                  </a:ext>
                </a:extLst>
              </p:cNvPr>
              <p:cNvSpPr txBox="1"/>
              <p:nvPr/>
            </p:nvSpPr>
            <p:spPr>
              <a:xfrm>
                <a:off x="5764064" y="2269386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2,3,4.   Test on subset 1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819E5-9E89-4D81-8401-07514E43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4" y="2269386"/>
                <a:ext cx="6022551" cy="400110"/>
              </a:xfrm>
              <a:prstGeom prst="rect">
                <a:avLst/>
              </a:prstGeom>
              <a:blipFill>
                <a:blip r:embed="rId2"/>
                <a:stretch>
                  <a:fillRect l="-1114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771F14-8D8C-4521-8378-802BEE6D36F4}"/>
                  </a:ext>
                </a:extLst>
              </p:cNvPr>
              <p:cNvSpPr txBox="1"/>
              <p:nvPr/>
            </p:nvSpPr>
            <p:spPr>
              <a:xfrm>
                <a:off x="5764064" y="2751932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1,3,4.   Test on subset 2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771F14-8D8C-4521-8378-802BEE6D3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4" y="2751932"/>
                <a:ext cx="6022551" cy="400110"/>
              </a:xfrm>
              <a:prstGeom prst="rect">
                <a:avLst/>
              </a:prstGeom>
              <a:blipFill>
                <a:blip r:embed="rId3"/>
                <a:stretch>
                  <a:fillRect l="-1114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12DA9F-80E9-41A8-9952-C9689A49528B}"/>
                  </a:ext>
                </a:extLst>
              </p:cNvPr>
              <p:cNvSpPr txBox="1"/>
              <p:nvPr/>
            </p:nvSpPr>
            <p:spPr>
              <a:xfrm>
                <a:off x="5764064" y="3234478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1,2,4.   Test on subset 3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12DA9F-80E9-41A8-9952-C9689A495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4" y="3234478"/>
                <a:ext cx="6022551" cy="400110"/>
              </a:xfrm>
              <a:prstGeom prst="rect">
                <a:avLst/>
              </a:prstGeom>
              <a:blipFill>
                <a:blip r:embed="rId4"/>
                <a:stretch>
                  <a:fillRect l="-1114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0E4FC3-9CEF-4C7D-9166-474C08C02EC3}"/>
                  </a:ext>
                </a:extLst>
              </p:cNvPr>
              <p:cNvSpPr txBox="1"/>
              <p:nvPr/>
            </p:nvSpPr>
            <p:spPr>
              <a:xfrm>
                <a:off x="5764063" y="3727937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1,2,3.   Test on subset 4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0E4FC3-9CEF-4C7D-9166-474C08C0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3" y="3727937"/>
                <a:ext cx="6022551" cy="400110"/>
              </a:xfrm>
              <a:prstGeom prst="rect">
                <a:avLst/>
              </a:prstGeom>
              <a:blipFill>
                <a:blip r:embed="rId5"/>
                <a:stretch>
                  <a:fillRect l="-1114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4A50B3-C9E1-4042-BF07-E262E84B5804}"/>
                  </a:ext>
                </a:extLst>
              </p:cNvPr>
              <p:cNvSpPr txBox="1"/>
              <p:nvPr/>
            </p:nvSpPr>
            <p:spPr>
              <a:xfrm>
                <a:off x="5874900" y="4792246"/>
                <a:ext cx="6022551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Estimated validation performance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4A50B3-C9E1-4042-BF07-E262E84B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900" y="4792246"/>
                <a:ext cx="6022551" cy="526939"/>
              </a:xfrm>
              <a:prstGeom prst="rect">
                <a:avLst/>
              </a:prstGeom>
              <a:blipFill>
                <a:blip r:embed="rId6"/>
                <a:stretch>
                  <a:fillRect l="-1113" t="-80460" b="-126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DDFF4-6B7C-4239-B37A-C67915F37307}"/>
              </a:ext>
            </a:extLst>
          </p:cNvPr>
          <p:cNvCxnSpPr/>
          <p:nvPr/>
        </p:nvCxnSpPr>
        <p:spPr>
          <a:xfrm>
            <a:off x="5584681" y="4511891"/>
            <a:ext cx="60427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35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K-fold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39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AD5222-42FE-4A5F-A0B3-F2912DDED8CB}"/>
              </a:ext>
            </a:extLst>
          </p:cNvPr>
          <p:cNvSpPr txBox="1"/>
          <p:nvPr/>
        </p:nvSpPr>
        <p:spPr>
          <a:xfrm>
            <a:off x="809799" y="3805779"/>
            <a:ext cx="983428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Selection Procedure with K-Fold Cross Validation: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Pick a set of hyperparameters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Perform </a:t>
            </a:r>
            <a:r>
              <a:rPr lang="en-US" sz="2000" b="1" dirty="0">
                <a:solidFill>
                  <a:srgbClr val="59B4BB"/>
                </a:solidFill>
                <a:latin typeface="Avenir Next LT Pro" panose="020B0504020202020204" pitchFamily="34" charset="0"/>
              </a:rPr>
              <a:t>K-Fold Cross Validation</a:t>
            </a:r>
            <a:r>
              <a:rPr lang="en-US" sz="2000" dirty="0">
                <a:latin typeface="Avenir Next LT Pro" panose="020B0504020202020204" pitchFamily="34" charset="0"/>
              </a:rPr>
              <a:t> to estimate performance</a:t>
            </a:r>
            <a:endParaRPr lang="en-US" sz="2000" b="1" dirty="0">
              <a:solidFill>
                <a:srgbClr val="59B4BB"/>
              </a:solidFill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If happy, stop. Otherwise loop back to 1.</a:t>
            </a:r>
          </a:p>
          <a:p>
            <a:pPr marL="457200" lvl="3"/>
            <a:endParaRPr lang="en-US" sz="2000" dirty="0">
              <a:latin typeface="Avenir Next LT Pro" panose="020B0504020202020204" pitchFamily="34" charset="0"/>
            </a:endParaRPr>
          </a:p>
          <a:p>
            <a:pPr marL="457200" lvl="3"/>
            <a:r>
              <a:rPr lang="en-US" sz="2000" dirty="0">
                <a:latin typeface="Avenir Next LT Pro" panose="020B0504020202020204" pitchFamily="34" charset="0"/>
              </a:rPr>
              <a:t>At </a:t>
            </a:r>
            <a:r>
              <a:rPr lang="en-US" sz="2000" b="1" dirty="0">
                <a:latin typeface="Avenir Next LT Pro" panose="020B0504020202020204" pitchFamily="34" charset="0"/>
              </a:rPr>
              <a:t>very end </a:t>
            </a:r>
            <a:r>
              <a:rPr lang="en-US" sz="2000" dirty="0">
                <a:latin typeface="Avenir Next LT Pro" panose="020B0504020202020204" pitchFamily="34" charset="0"/>
              </a:rPr>
              <a:t>when you’ve picked the best hyperparameters you can, then you evaluate on test and report results. No more tuning at this point.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DA5651-E2FE-4E99-924D-CDA824F31B89}"/>
              </a:ext>
            </a:extLst>
          </p:cNvPr>
          <p:cNvSpPr txBox="1"/>
          <p:nvPr/>
        </p:nvSpPr>
        <p:spPr>
          <a:xfrm>
            <a:off x="809799" y="497677"/>
            <a:ext cx="98342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Selection Procedure: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Pick a set of hyperparameters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Train your model on the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training set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Evaluate on the </a:t>
            </a:r>
            <a:r>
              <a:rPr lang="en-US" sz="2000" b="1" dirty="0">
                <a:solidFill>
                  <a:srgbClr val="59B4BB"/>
                </a:solidFill>
                <a:latin typeface="Avenir Next LT Pro" panose="020B0504020202020204" pitchFamily="34" charset="0"/>
              </a:rPr>
              <a:t>validation set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If happy, stop. Otherwise loop back to 1.</a:t>
            </a:r>
          </a:p>
          <a:p>
            <a:pPr marL="457200" lvl="3"/>
            <a:endParaRPr lang="en-US" sz="2000" dirty="0">
              <a:latin typeface="Avenir Next LT Pro" panose="020B0504020202020204" pitchFamily="34" charset="0"/>
            </a:endParaRPr>
          </a:p>
          <a:p>
            <a:pPr marL="457200" lvl="3"/>
            <a:r>
              <a:rPr lang="en-US" sz="2000" dirty="0">
                <a:latin typeface="Avenir Next LT Pro" panose="020B0504020202020204" pitchFamily="34" charset="0"/>
              </a:rPr>
              <a:t>At </a:t>
            </a:r>
            <a:r>
              <a:rPr lang="en-US" sz="2000" b="1" dirty="0">
                <a:latin typeface="Avenir Next LT Pro" panose="020B0504020202020204" pitchFamily="34" charset="0"/>
              </a:rPr>
              <a:t>very end </a:t>
            </a:r>
            <a:r>
              <a:rPr lang="en-US" sz="2000" dirty="0">
                <a:latin typeface="Avenir Next LT Pro" panose="020B0504020202020204" pitchFamily="34" charset="0"/>
              </a:rPr>
              <a:t>when you’ve picked the best hyperparameters you can, then you evaluate on test and report results. No more tuning at this point.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3C0E5836-DAF4-4344-BC9B-67629D43FF45}"/>
              </a:ext>
            </a:extLst>
          </p:cNvPr>
          <p:cNvSpPr/>
          <p:nvPr/>
        </p:nvSpPr>
        <p:spPr>
          <a:xfrm>
            <a:off x="5667319" y="3178446"/>
            <a:ext cx="857362" cy="5011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6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636C7-E6B1-4C97-B867-81B0B5358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B40DD7-4F46-4A97-9B64-C1A04A5F6FD3}"/>
              </a:ext>
            </a:extLst>
          </p:cNvPr>
          <p:cNvCxnSpPr/>
          <p:nvPr/>
        </p:nvCxnSpPr>
        <p:spPr>
          <a:xfrm flipV="1">
            <a:off x="5334000" y="3848100"/>
            <a:ext cx="1038225" cy="2476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51C636-04E8-4EB1-830F-5B4F41B963B4}"/>
              </a:ext>
            </a:extLst>
          </p:cNvPr>
          <p:cNvSpPr txBox="1"/>
          <p:nvPr/>
        </p:nvSpPr>
        <p:spPr>
          <a:xfrm>
            <a:off x="5203031" y="4163496"/>
            <a:ext cx="6138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" panose="020B0504020202020204" pitchFamily="34" charset="0"/>
              </a:rPr>
              <a:t>All (?)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B49B8-6AB3-47CA-A9C5-EBFE401C9E19}"/>
              </a:ext>
            </a:extLst>
          </p:cNvPr>
          <p:cNvSpPr txBox="1"/>
          <p:nvPr/>
        </p:nvSpPr>
        <p:spPr>
          <a:xfrm>
            <a:off x="8233134" y="3718865"/>
            <a:ext cx="6138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" panose="020B0504020202020204" pitchFamily="34" charset="0"/>
              </a:rPr>
              <a:t>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0630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Leave-One-Out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6" y="583053"/>
            <a:ext cx="11510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What if K = n? </a:t>
            </a:r>
            <a:r>
              <a:rPr lang="en-US" sz="2000" dirty="0">
                <a:latin typeface="Avenir Next LT Pro" panose="020B0504020202020204" pitchFamily="34" charset="0"/>
              </a:rPr>
              <a:t>Then we treat only one example as validation at a time. Call it Leave-One-Out.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F47F27-87A7-4AE5-AF4A-39D7A8450757}"/>
              </a:ext>
            </a:extLst>
          </p:cNvPr>
          <p:cNvSpPr txBox="1"/>
          <p:nvPr/>
        </p:nvSpPr>
        <p:spPr>
          <a:xfrm>
            <a:off x="595053" y="1198420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Same approach as before, but we are going to have to train a LOT of models. May be prohibitively expensive for large, complicated, slow models.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73F971-15CF-4008-A677-B34AB103353D}"/>
              </a:ext>
            </a:extLst>
          </p:cNvPr>
          <p:cNvSpPr txBox="1"/>
          <p:nvPr/>
        </p:nvSpPr>
        <p:spPr>
          <a:xfrm>
            <a:off x="595053" y="2487096"/>
            <a:ext cx="11720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k-NN: </a:t>
            </a:r>
            <a:r>
              <a:rPr lang="en-US" sz="2000" dirty="0">
                <a:latin typeface="Avenir Next LT Pro" panose="020B0504020202020204" pitchFamily="34" charset="0"/>
              </a:rPr>
              <a:t>LOO cross validation is super easy in k-NN and other “lazy” learners</a:t>
            </a:r>
          </a:p>
          <a:p>
            <a:pPr marL="0" lvl="2"/>
            <a:endParaRPr lang="en-US" sz="2000" b="1" dirty="0">
              <a:latin typeface="Avenir Next LT Pro" panose="020B0504020202020204" pitchFamily="34" charset="0"/>
            </a:endParaRPr>
          </a:p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       </a:t>
            </a:r>
            <a:r>
              <a:rPr lang="en-US" sz="2000" dirty="0">
                <a:latin typeface="Avenir Next LT Pro" panose="020B0504020202020204" pitchFamily="34" charset="0"/>
              </a:rPr>
              <a:t>Simply classify each training point but </a:t>
            </a:r>
            <a:r>
              <a:rPr lang="en-US" sz="2000" b="1" dirty="0">
                <a:latin typeface="Avenir Next LT Pro" panose="020B0504020202020204" pitchFamily="34" charset="0"/>
              </a:rPr>
              <a:t>don’t</a:t>
            </a:r>
            <a:r>
              <a:rPr lang="en-US" sz="2000" dirty="0">
                <a:latin typeface="Avenir Next LT Pro" panose="020B0504020202020204" pitchFamily="34" charset="0"/>
              </a:rPr>
              <a:t> let it select itself as a nearest neighbor.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41602F-A04B-4C26-B61D-998FE12B80F7}"/>
              </a:ext>
            </a:extLst>
          </p:cNvPr>
          <p:cNvGrpSpPr/>
          <p:nvPr/>
        </p:nvGrpSpPr>
        <p:grpSpPr>
          <a:xfrm>
            <a:off x="4561487" y="4168952"/>
            <a:ext cx="2743200" cy="1655092"/>
            <a:chOff x="692776" y="997125"/>
            <a:chExt cx="2743200" cy="165509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AE89506-15E3-4189-9FB4-41C352308C67}"/>
                </a:ext>
              </a:extLst>
            </p:cNvPr>
            <p:cNvSpPr/>
            <p:nvPr/>
          </p:nvSpPr>
          <p:spPr>
            <a:xfrm>
              <a:off x="1710307" y="1274046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931883-8230-4586-916B-476812B89C76}"/>
                </a:ext>
              </a:extLst>
            </p:cNvPr>
            <p:cNvSpPr/>
            <p:nvPr/>
          </p:nvSpPr>
          <p:spPr>
            <a:xfrm>
              <a:off x="2849300" y="158225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CC16826-8C7F-4C46-9523-25FBDED87C03}"/>
                </a:ext>
              </a:extLst>
            </p:cNvPr>
            <p:cNvSpPr/>
            <p:nvPr/>
          </p:nvSpPr>
          <p:spPr>
            <a:xfrm>
              <a:off x="2247328" y="2278615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1A3DB36-2F6A-40A5-9D63-A618E9EBDF97}"/>
                </a:ext>
              </a:extLst>
            </p:cNvPr>
            <p:cNvSpPr/>
            <p:nvPr/>
          </p:nvSpPr>
          <p:spPr>
            <a:xfrm>
              <a:off x="2741320" y="203288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062ABAF-202B-499B-BCD1-52B8D0ABE1B8}"/>
                </a:ext>
              </a:extLst>
            </p:cNvPr>
            <p:cNvSpPr/>
            <p:nvPr/>
          </p:nvSpPr>
          <p:spPr>
            <a:xfrm>
              <a:off x="834789" y="192490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06039E7-68FB-4F01-A548-15DB0C0680B9}"/>
                </a:ext>
              </a:extLst>
            </p:cNvPr>
            <p:cNvSpPr/>
            <p:nvPr/>
          </p:nvSpPr>
          <p:spPr>
            <a:xfrm>
              <a:off x="1124631" y="1166066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3A5F3C-EA5D-434C-927C-6932CEC6F069}"/>
                </a:ext>
              </a:extLst>
            </p:cNvPr>
            <p:cNvSpPr/>
            <p:nvPr/>
          </p:nvSpPr>
          <p:spPr>
            <a:xfrm>
              <a:off x="692776" y="997125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E66A67C-BDC4-4F93-98F5-190AB57F3B42}"/>
                </a:ext>
              </a:extLst>
            </p:cNvPr>
            <p:cNvCxnSpPr>
              <a:cxnSpLocks/>
              <a:stCxn id="51" idx="2"/>
              <a:endCxn id="56" idx="6"/>
            </p:cNvCxnSpPr>
            <p:nvPr/>
          </p:nvCxnSpPr>
          <p:spPr>
            <a:xfrm flipH="1" flipV="1">
              <a:off x="1340592" y="1274047"/>
              <a:ext cx="369715" cy="1079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C1A656-0FA5-4716-911B-CDAE7D2B55BA}"/>
              </a:ext>
            </a:extLst>
          </p:cNvPr>
          <p:cNvGrpSpPr/>
          <p:nvPr/>
        </p:nvGrpSpPr>
        <p:grpSpPr>
          <a:xfrm>
            <a:off x="7886552" y="4168952"/>
            <a:ext cx="2743200" cy="1655092"/>
            <a:chOff x="692776" y="2860430"/>
            <a:chExt cx="2743200" cy="165509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410081E-210C-4747-B34D-70281D6BB036}"/>
                </a:ext>
              </a:extLst>
            </p:cNvPr>
            <p:cNvSpPr/>
            <p:nvPr/>
          </p:nvSpPr>
          <p:spPr>
            <a:xfrm>
              <a:off x="1710307" y="3137351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ED900F2-C2BD-4E0B-A8DF-1F4834722676}"/>
                </a:ext>
              </a:extLst>
            </p:cNvPr>
            <p:cNvSpPr/>
            <p:nvPr/>
          </p:nvSpPr>
          <p:spPr>
            <a:xfrm>
              <a:off x="2849300" y="345508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3D24B3A-4146-40AF-822E-8E16F78078D2}"/>
                </a:ext>
              </a:extLst>
            </p:cNvPr>
            <p:cNvSpPr/>
            <p:nvPr/>
          </p:nvSpPr>
          <p:spPr>
            <a:xfrm>
              <a:off x="2247328" y="4141920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2CB7D31-994D-45FF-91C4-49A3D8B5CB7D}"/>
                </a:ext>
              </a:extLst>
            </p:cNvPr>
            <p:cNvSpPr/>
            <p:nvPr/>
          </p:nvSpPr>
          <p:spPr>
            <a:xfrm>
              <a:off x="2741320" y="3896189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0B17C4F-CDBD-4CD4-A937-E480FE1A2514}"/>
                </a:ext>
              </a:extLst>
            </p:cNvPr>
            <p:cNvSpPr/>
            <p:nvPr/>
          </p:nvSpPr>
          <p:spPr>
            <a:xfrm>
              <a:off x="834789" y="3788209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E76EFFA-32CC-44BD-8706-4C9843D6AECB}"/>
                </a:ext>
              </a:extLst>
            </p:cNvPr>
            <p:cNvSpPr/>
            <p:nvPr/>
          </p:nvSpPr>
          <p:spPr>
            <a:xfrm>
              <a:off x="1124631" y="3029371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AAF86C-289A-4512-B57E-4A571FE1B45B}"/>
                </a:ext>
              </a:extLst>
            </p:cNvPr>
            <p:cNvSpPr/>
            <p:nvPr/>
          </p:nvSpPr>
          <p:spPr>
            <a:xfrm>
              <a:off x="692776" y="2860430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7C2DFB7-B1A6-4C01-B937-F267F2F9CA7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V="1">
              <a:off x="2465414" y="4080523"/>
              <a:ext cx="307533" cy="1067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291A581-B7C9-4D51-A40E-2E31292CDFE9}"/>
              </a:ext>
            </a:extLst>
          </p:cNvPr>
          <p:cNvGrpSpPr/>
          <p:nvPr/>
        </p:nvGrpSpPr>
        <p:grpSpPr>
          <a:xfrm>
            <a:off x="618933" y="4168952"/>
            <a:ext cx="2743200" cy="1655092"/>
            <a:chOff x="692776" y="997125"/>
            <a:chExt cx="2743200" cy="165509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46D76C7-3F3F-497D-A03D-A8A396671CD4}"/>
                </a:ext>
              </a:extLst>
            </p:cNvPr>
            <p:cNvSpPr/>
            <p:nvPr/>
          </p:nvSpPr>
          <p:spPr>
            <a:xfrm>
              <a:off x="1710307" y="127404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A5FD528-A051-48FC-BAB3-CEBC996A7B8C}"/>
                </a:ext>
              </a:extLst>
            </p:cNvPr>
            <p:cNvSpPr/>
            <p:nvPr/>
          </p:nvSpPr>
          <p:spPr>
            <a:xfrm>
              <a:off x="2849300" y="158225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BCD7F8A-6AEC-4FB7-8FF8-9A77D2B067AF}"/>
                </a:ext>
              </a:extLst>
            </p:cNvPr>
            <p:cNvSpPr/>
            <p:nvPr/>
          </p:nvSpPr>
          <p:spPr>
            <a:xfrm>
              <a:off x="2247328" y="2278615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F618AEB-B161-4A95-85F5-9CB39CA3F989}"/>
                </a:ext>
              </a:extLst>
            </p:cNvPr>
            <p:cNvSpPr/>
            <p:nvPr/>
          </p:nvSpPr>
          <p:spPr>
            <a:xfrm>
              <a:off x="2741320" y="203288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893F794-600E-4090-B723-0DFE92415031}"/>
                </a:ext>
              </a:extLst>
            </p:cNvPr>
            <p:cNvSpPr/>
            <p:nvPr/>
          </p:nvSpPr>
          <p:spPr>
            <a:xfrm>
              <a:off x="834789" y="192490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E884DB7-36F4-43F3-98AF-A80B451A3B01}"/>
                </a:ext>
              </a:extLst>
            </p:cNvPr>
            <p:cNvSpPr/>
            <p:nvPr/>
          </p:nvSpPr>
          <p:spPr>
            <a:xfrm>
              <a:off x="1124631" y="1166066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857444E-316C-4543-8AAD-C33BA62AD707}"/>
                </a:ext>
              </a:extLst>
            </p:cNvPr>
            <p:cNvSpPr/>
            <p:nvPr/>
          </p:nvSpPr>
          <p:spPr>
            <a:xfrm>
              <a:off x="692776" y="997125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835800-EFEA-4125-90EB-244ECF6CA012}"/>
              </a:ext>
            </a:extLst>
          </p:cNvPr>
          <p:cNvCxnSpPr>
            <a:cxnSpLocks/>
          </p:cNvCxnSpPr>
          <p:nvPr/>
        </p:nvCxnSpPr>
        <p:spPr>
          <a:xfrm>
            <a:off x="3933825" y="4417558"/>
            <a:ext cx="0" cy="1157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74028A-F8A9-4A77-BAFF-FFCECDDDB7EF}"/>
              </a:ext>
            </a:extLst>
          </p:cNvPr>
          <p:cNvSpPr txBox="1"/>
          <p:nvPr/>
        </p:nvSpPr>
        <p:spPr>
          <a:xfrm>
            <a:off x="10986548" y="4661834"/>
            <a:ext cx="889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800" b="1" dirty="0">
                <a:latin typeface="Avenir Next LT Pro" panose="020B0504020202020204" pitchFamily="34" charset="0"/>
              </a:rPr>
              <a:t>…</a:t>
            </a:r>
            <a:endParaRPr lang="en-US" sz="2800" dirty="0">
              <a:latin typeface="Avenir Next LT Pro" panose="020B05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DB9517-002F-46FF-9F39-CE467EC1C8EE}"/>
              </a:ext>
            </a:extLst>
          </p:cNvPr>
          <p:cNvSpPr txBox="1"/>
          <p:nvPr/>
        </p:nvSpPr>
        <p:spPr>
          <a:xfrm>
            <a:off x="2096831" y="6138833"/>
            <a:ext cx="7998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b="1" dirty="0">
                <a:latin typeface="Avenir Next LT Pro" panose="020B0504020202020204" pitchFamily="34" charset="0"/>
              </a:rPr>
              <a:t>Example: </a:t>
            </a:r>
            <a:r>
              <a:rPr lang="en-US" dirty="0">
                <a:latin typeface="Avenir Next LT Pro" panose="020B0504020202020204" pitchFamily="34" charset="0"/>
              </a:rPr>
              <a:t>Leave-One-Out Cross Validation with 1-nn</a:t>
            </a:r>
          </a:p>
        </p:txBody>
      </p:sp>
    </p:spTree>
    <p:extLst>
      <p:ext uri="{BB962C8B-B14F-4D97-AF65-F5344CB8AC3E}">
        <p14:creationId xmlns:p14="http://schemas.microsoft.com/office/powerpoint/2010/main" val="249249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77" grpId="0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FCC8-E0AE-47DB-870F-B29E2BCD9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2F-06F9-47F6-B86E-A86741BF4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the leave-one-out cross validation accuracy </a:t>
            </a:r>
            <a:br>
              <a:rPr lang="en-US" dirty="0"/>
            </a:br>
            <a:r>
              <a:rPr lang="en-US" dirty="0"/>
              <a:t>for a 1-nearest neighbor model on this dataset: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B0C1-1A0E-402B-ABE1-21740465C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5/6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5B984-EA70-43BB-A7B2-F1093AADB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2/6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C9E072-696D-450D-AF3E-5649B6FFC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3/6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E4B3A2-9F85-4B71-BC9B-F53AB3B3A6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1/6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0EE84-AC3E-45C3-8A14-7C3D0C578466}"/>
              </a:ext>
            </a:extLst>
          </p:cNvPr>
          <p:cNvSpPr/>
          <p:nvPr/>
        </p:nvSpPr>
        <p:spPr>
          <a:xfrm>
            <a:off x="5849708" y="2306562"/>
            <a:ext cx="241300" cy="241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F2CD85-E421-4E49-9F54-505F924AF55E}"/>
              </a:ext>
            </a:extLst>
          </p:cNvPr>
          <p:cNvSpPr/>
          <p:nvPr/>
        </p:nvSpPr>
        <p:spPr>
          <a:xfrm>
            <a:off x="7122343" y="2741537"/>
            <a:ext cx="241300" cy="241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F1DDFB-5E0D-4FD3-96B0-12B9347E3961}"/>
              </a:ext>
            </a:extLst>
          </p:cNvPr>
          <p:cNvSpPr/>
          <p:nvPr/>
        </p:nvSpPr>
        <p:spPr>
          <a:xfrm>
            <a:off x="6449740" y="3429000"/>
            <a:ext cx="241300" cy="241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8DF9CA-0818-40EC-959D-AB2901116E4A}"/>
              </a:ext>
            </a:extLst>
          </p:cNvPr>
          <p:cNvSpPr/>
          <p:nvPr/>
        </p:nvSpPr>
        <p:spPr>
          <a:xfrm>
            <a:off x="7001693" y="3154437"/>
            <a:ext cx="241300" cy="241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03A87D-3DB7-4562-8705-F2C1C3C8067A}"/>
              </a:ext>
            </a:extLst>
          </p:cNvPr>
          <p:cNvSpPr/>
          <p:nvPr/>
        </p:nvSpPr>
        <p:spPr>
          <a:xfrm>
            <a:off x="4871463" y="3033787"/>
            <a:ext cx="241300" cy="241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1403EE-84B6-4017-8449-5FBF4317C49A}"/>
              </a:ext>
            </a:extLst>
          </p:cNvPr>
          <p:cNvSpPr/>
          <p:nvPr/>
        </p:nvSpPr>
        <p:spPr>
          <a:xfrm>
            <a:off x="5195313" y="2185912"/>
            <a:ext cx="241300" cy="241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50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D137-CC65-4520-9889-CBEE94F4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Leave-One-Out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2039E-D1C0-4468-A23F-3B82CDB77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42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567F921-F93F-4F2E-8364-C4DAFEBA82D1}"/>
              </a:ext>
            </a:extLst>
          </p:cNvPr>
          <p:cNvGrpSpPr/>
          <p:nvPr/>
        </p:nvGrpSpPr>
        <p:grpSpPr>
          <a:xfrm>
            <a:off x="446687" y="720900"/>
            <a:ext cx="2743200" cy="1655092"/>
            <a:chOff x="692776" y="997125"/>
            <a:chExt cx="2743200" cy="165509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F463A-D5A8-4210-816B-B1A241E8FB4E}"/>
                </a:ext>
              </a:extLst>
            </p:cNvPr>
            <p:cNvSpPr/>
            <p:nvPr/>
          </p:nvSpPr>
          <p:spPr>
            <a:xfrm>
              <a:off x="1710307" y="1274046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D06FF-3086-4C61-BC6F-E7B6CDB7D4CD}"/>
                </a:ext>
              </a:extLst>
            </p:cNvPr>
            <p:cNvSpPr/>
            <p:nvPr/>
          </p:nvSpPr>
          <p:spPr>
            <a:xfrm>
              <a:off x="2849300" y="158225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6D0C3B-2736-428C-B476-ECFB93448EB1}"/>
                </a:ext>
              </a:extLst>
            </p:cNvPr>
            <p:cNvSpPr/>
            <p:nvPr/>
          </p:nvSpPr>
          <p:spPr>
            <a:xfrm>
              <a:off x="2247328" y="2278615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65B4F-34B3-43ED-B2B5-49A03F086C50}"/>
                </a:ext>
              </a:extLst>
            </p:cNvPr>
            <p:cNvSpPr/>
            <p:nvPr/>
          </p:nvSpPr>
          <p:spPr>
            <a:xfrm>
              <a:off x="2741320" y="203288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3B5D33-2881-4566-995B-51688CE04E58}"/>
                </a:ext>
              </a:extLst>
            </p:cNvPr>
            <p:cNvSpPr/>
            <p:nvPr/>
          </p:nvSpPr>
          <p:spPr>
            <a:xfrm>
              <a:off x="834789" y="192490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0BBE0C-991F-432B-BC60-E6F5804DCB3B}"/>
                </a:ext>
              </a:extLst>
            </p:cNvPr>
            <p:cNvSpPr/>
            <p:nvPr/>
          </p:nvSpPr>
          <p:spPr>
            <a:xfrm>
              <a:off x="1124631" y="1166066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8795BE-44AF-4224-9CD7-33F17E4BF2BD}"/>
                </a:ext>
              </a:extLst>
            </p:cNvPr>
            <p:cNvSpPr/>
            <p:nvPr/>
          </p:nvSpPr>
          <p:spPr>
            <a:xfrm>
              <a:off x="692776" y="997125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38BC0C8-CAE1-43C5-BF32-A4D0A7243298}"/>
                </a:ext>
              </a:extLst>
            </p:cNvPr>
            <p:cNvCxnSpPr>
              <a:cxnSpLocks/>
              <a:stCxn id="16" idx="2"/>
              <a:endCxn id="21" idx="6"/>
            </p:cNvCxnSpPr>
            <p:nvPr/>
          </p:nvCxnSpPr>
          <p:spPr>
            <a:xfrm flipH="1" flipV="1">
              <a:off x="1340592" y="1274047"/>
              <a:ext cx="369715" cy="1079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FE14D0D-5DB9-4B7A-9CD5-22927B347A99}"/>
              </a:ext>
            </a:extLst>
          </p:cNvPr>
          <p:cNvGrpSpPr/>
          <p:nvPr/>
        </p:nvGrpSpPr>
        <p:grpSpPr>
          <a:xfrm>
            <a:off x="446687" y="3264229"/>
            <a:ext cx="2743200" cy="1655092"/>
            <a:chOff x="692776" y="2860430"/>
            <a:chExt cx="2743200" cy="165509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1AD1091-465B-4559-A118-B251BB066EDF}"/>
                </a:ext>
              </a:extLst>
            </p:cNvPr>
            <p:cNvSpPr/>
            <p:nvPr/>
          </p:nvSpPr>
          <p:spPr>
            <a:xfrm>
              <a:off x="1710307" y="3137351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FC6F3B6-A03B-47E7-B35E-C25A25AA34AF}"/>
                </a:ext>
              </a:extLst>
            </p:cNvPr>
            <p:cNvSpPr/>
            <p:nvPr/>
          </p:nvSpPr>
          <p:spPr>
            <a:xfrm>
              <a:off x="2849300" y="345508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C31F958-75DF-4C4D-9144-88E2963931BD}"/>
                </a:ext>
              </a:extLst>
            </p:cNvPr>
            <p:cNvSpPr/>
            <p:nvPr/>
          </p:nvSpPr>
          <p:spPr>
            <a:xfrm>
              <a:off x="2247328" y="4141920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8C753BB-EC64-4309-A982-D99E0E1D5F61}"/>
                </a:ext>
              </a:extLst>
            </p:cNvPr>
            <p:cNvSpPr/>
            <p:nvPr/>
          </p:nvSpPr>
          <p:spPr>
            <a:xfrm>
              <a:off x="2741320" y="3896189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0057D6D-3CF3-4B41-B8D0-6C448ED9C68A}"/>
                </a:ext>
              </a:extLst>
            </p:cNvPr>
            <p:cNvSpPr/>
            <p:nvPr/>
          </p:nvSpPr>
          <p:spPr>
            <a:xfrm>
              <a:off x="834789" y="3788209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969535-CC40-4189-A3A9-A239F81CAADD}"/>
                </a:ext>
              </a:extLst>
            </p:cNvPr>
            <p:cNvSpPr/>
            <p:nvPr/>
          </p:nvSpPr>
          <p:spPr>
            <a:xfrm>
              <a:off x="1124631" y="3029371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C771443-CEB2-47F6-8119-3724800CF662}"/>
                </a:ext>
              </a:extLst>
            </p:cNvPr>
            <p:cNvSpPr/>
            <p:nvPr/>
          </p:nvSpPr>
          <p:spPr>
            <a:xfrm>
              <a:off x="692776" y="2860430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87C08A8-6813-4910-86BD-DDC97FA857D4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flipV="1">
              <a:off x="2465414" y="4080523"/>
              <a:ext cx="307533" cy="1067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869749-9133-4343-AD86-97DDB2169478}"/>
              </a:ext>
            </a:extLst>
          </p:cNvPr>
          <p:cNvGrpSpPr/>
          <p:nvPr/>
        </p:nvGrpSpPr>
        <p:grpSpPr>
          <a:xfrm>
            <a:off x="4566143" y="3273619"/>
            <a:ext cx="2743200" cy="1655092"/>
            <a:chOff x="692776" y="4699191"/>
            <a:chExt cx="2743200" cy="165509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C23D56A-90AE-4B96-B285-C5BC495BB07F}"/>
                </a:ext>
              </a:extLst>
            </p:cNvPr>
            <p:cNvSpPr/>
            <p:nvPr/>
          </p:nvSpPr>
          <p:spPr>
            <a:xfrm>
              <a:off x="1710307" y="4976112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84B1189-0E00-4504-8CB1-7FA9407A51AE}"/>
                </a:ext>
              </a:extLst>
            </p:cNvPr>
            <p:cNvSpPr/>
            <p:nvPr/>
          </p:nvSpPr>
          <p:spPr>
            <a:xfrm>
              <a:off x="2849300" y="5303372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6B7A0C3-9CC4-4619-9B19-A2A04C01ED50}"/>
                </a:ext>
              </a:extLst>
            </p:cNvPr>
            <p:cNvSpPr/>
            <p:nvPr/>
          </p:nvSpPr>
          <p:spPr>
            <a:xfrm>
              <a:off x="2247328" y="5980681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DE32E8-BC03-4437-B72E-5E2CE3536B45}"/>
                </a:ext>
              </a:extLst>
            </p:cNvPr>
            <p:cNvSpPr/>
            <p:nvPr/>
          </p:nvSpPr>
          <p:spPr>
            <a:xfrm>
              <a:off x="2741320" y="5734950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C4B812-0F9F-4DE4-AFB7-9CD9F53AB27F}"/>
                </a:ext>
              </a:extLst>
            </p:cNvPr>
            <p:cNvSpPr/>
            <p:nvPr/>
          </p:nvSpPr>
          <p:spPr>
            <a:xfrm>
              <a:off x="834789" y="5626970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64B2822-92FD-4CD7-A313-7712EF325366}"/>
                </a:ext>
              </a:extLst>
            </p:cNvPr>
            <p:cNvSpPr/>
            <p:nvPr/>
          </p:nvSpPr>
          <p:spPr>
            <a:xfrm>
              <a:off x="1124631" y="4868132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F41CEFF-2B54-4FC1-8787-3E1F4BBE5C37}"/>
                </a:ext>
              </a:extLst>
            </p:cNvPr>
            <p:cNvSpPr/>
            <p:nvPr/>
          </p:nvSpPr>
          <p:spPr>
            <a:xfrm>
              <a:off x="692776" y="4699191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8839FF1-2C7A-4871-8A11-A227E90C03C4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2849301" y="5511797"/>
              <a:ext cx="78182" cy="2231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1F21DA-CAB5-4140-8716-140AEA1FCA71}"/>
              </a:ext>
            </a:extLst>
          </p:cNvPr>
          <p:cNvGrpSpPr/>
          <p:nvPr/>
        </p:nvGrpSpPr>
        <p:grpSpPr>
          <a:xfrm>
            <a:off x="4566143" y="718206"/>
            <a:ext cx="2743200" cy="1655092"/>
            <a:chOff x="5770824" y="994431"/>
            <a:chExt cx="2743200" cy="165509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F436A2-137B-4EDF-9C57-AB03904951BD}"/>
                </a:ext>
              </a:extLst>
            </p:cNvPr>
            <p:cNvSpPr/>
            <p:nvPr/>
          </p:nvSpPr>
          <p:spPr>
            <a:xfrm>
              <a:off x="6788355" y="1271352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80E0C95-C63B-4518-9A6B-AFC508D84DAA}"/>
                </a:ext>
              </a:extLst>
            </p:cNvPr>
            <p:cNvSpPr/>
            <p:nvPr/>
          </p:nvSpPr>
          <p:spPr>
            <a:xfrm>
              <a:off x="7927348" y="1608137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CD0CFAE-753B-4F8D-B53E-D753555E7972}"/>
                </a:ext>
              </a:extLst>
            </p:cNvPr>
            <p:cNvSpPr/>
            <p:nvPr/>
          </p:nvSpPr>
          <p:spPr>
            <a:xfrm>
              <a:off x="7325376" y="2275921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B6CEC0-3D2C-4922-8148-66814764C082}"/>
                </a:ext>
              </a:extLst>
            </p:cNvPr>
            <p:cNvSpPr/>
            <p:nvPr/>
          </p:nvSpPr>
          <p:spPr>
            <a:xfrm>
              <a:off x="7819368" y="2030190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D7196DC-F2BA-4D8F-BCB5-7135C433556D}"/>
                </a:ext>
              </a:extLst>
            </p:cNvPr>
            <p:cNvSpPr/>
            <p:nvPr/>
          </p:nvSpPr>
          <p:spPr>
            <a:xfrm>
              <a:off x="5912837" y="1922210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380669A-5D5F-4818-8728-71E7CD7E3E9F}"/>
                </a:ext>
              </a:extLst>
            </p:cNvPr>
            <p:cNvSpPr/>
            <p:nvPr/>
          </p:nvSpPr>
          <p:spPr>
            <a:xfrm>
              <a:off x="6202679" y="1163372"/>
              <a:ext cx="215961" cy="21596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6798D22-4323-4A7E-913D-D3FC908ECA9C}"/>
                </a:ext>
              </a:extLst>
            </p:cNvPr>
            <p:cNvSpPr/>
            <p:nvPr/>
          </p:nvSpPr>
          <p:spPr>
            <a:xfrm>
              <a:off x="5770824" y="994431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99D44E2-2A80-42C1-8ADB-775113C0871F}"/>
                </a:ext>
              </a:extLst>
            </p:cNvPr>
            <p:cNvCxnSpPr>
              <a:cxnSpLocks/>
              <a:stCxn id="73" idx="2"/>
              <a:endCxn id="78" idx="6"/>
            </p:cNvCxnSpPr>
            <p:nvPr/>
          </p:nvCxnSpPr>
          <p:spPr>
            <a:xfrm flipH="1" flipV="1">
              <a:off x="6418640" y="1271353"/>
              <a:ext cx="369715" cy="10798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74C90B4-4777-4334-B1D8-459EAFD3177A}"/>
              </a:ext>
            </a:extLst>
          </p:cNvPr>
          <p:cNvGrpSpPr/>
          <p:nvPr/>
        </p:nvGrpSpPr>
        <p:grpSpPr>
          <a:xfrm>
            <a:off x="8685599" y="718206"/>
            <a:ext cx="2743200" cy="1655092"/>
            <a:chOff x="5770824" y="2857736"/>
            <a:chExt cx="2743200" cy="165509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33A1560-D705-458A-8B2F-7941E49348FB}"/>
                </a:ext>
              </a:extLst>
            </p:cNvPr>
            <p:cNvSpPr/>
            <p:nvPr/>
          </p:nvSpPr>
          <p:spPr>
            <a:xfrm>
              <a:off x="6788355" y="3134657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9DB3055-AEE1-4942-B4A5-EDA51D97E7C9}"/>
                </a:ext>
              </a:extLst>
            </p:cNvPr>
            <p:cNvSpPr/>
            <p:nvPr/>
          </p:nvSpPr>
          <p:spPr>
            <a:xfrm>
              <a:off x="7927348" y="3471442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2455791-9797-4AD3-A0D4-CE7F74F78F47}"/>
                </a:ext>
              </a:extLst>
            </p:cNvPr>
            <p:cNvSpPr/>
            <p:nvPr/>
          </p:nvSpPr>
          <p:spPr>
            <a:xfrm>
              <a:off x="7325376" y="413922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B5E5924-59E5-4BA2-991E-9EFB1F22C986}"/>
                </a:ext>
              </a:extLst>
            </p:cNvPr>
            <p:cNvSpPr/>
            <p:nvPr/>
          </p:nvSpPr>
          <p:spPr>
            <a:xfrm>
              <a:off x="7819368" y="3893495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A0A4106-1B8D-4ED0-976A-F7BD013D0380}"/>
                </a:ext>
              </a:extLst>
            </p:cNvPr>
            <p:cNvSpPr/>
            <p:nvPr/>
          </p:nvSpPr>
          <p:spPr>
            <a:xfrm>
              <a:off x="5912837" y="3785515"/>
              <a:ext cx="215961" cy="21596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3169819-0A03-455F-86E0-2F948E56A554}"/>
                </a:ext>
              </a:extLst>
            </p:cNvPr>
            <p:cNvSpPr/>
            <p:nvPr/>
          </p:nvSpPr>
          <p:spPr>
            <a:xfrm>
              <a:off x="6202679" y="3026677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BB40994-0D44-4002-B070-4152A0307753}"/>
                </a:ext>
              </a:extLst>
            </p:cNvPr>
            <p:cNvSpPr/>
            <p:nvPr/>
          </p:nvSpPr>
          <p:spPr>
            <a:xfrm>
              <a:off x="5770824" y="2857736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58D2C75-3AFC-4C8D-A479-D063E2A57EA2}"/>
                </a:ext>
              </a:extLst>
            </p:cNvPr>
            <p:cNvCxnSpPr>
              <a:cxnSpLocks/>
              <a:stCxn id="86" idx="7"/>
              <a:endCxn id="87" idx="4"/>
            </p:cNvCxnSpPr>
            <p:nvPr/>
          </p:nvCxnSpPr>
          <p:spPr>
            <a:xfrm flipV="1">
              <a:off x="6097171" y="3242638"/>
              <a:ext cx="213489" cy="5745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6D78766-07F4-45CC-AF1F-CEA5BD13ABEA}"/>
              </a:ext>
            </a:extLst>
          </p:cNvPr>
          <p:cNvGrpSpPr/>
          <p:nvPr/>
        </p:nvGrpSpPr>
        <p:grpSpPr>
          <a:xfrm>
            <a:off x="8685599" y="3264229"/>
            <a:ext cx="2743200" cy="1655092"/>
            <a:chOff x="5770824" y="4696497"/>
            <a:chExt cx="2743200" cy="165509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3D316CC-64B1-4BFB-BA8C-EB108A3FD93F}"/>
                </a:ext>
              </a:extLst>
            </p:cNvPr>
            <p:cNvSpPr/>
            <p:nvPr/>
          </p:nvSpPr>
          <p:spPr>
            <a:xfrm>
              <a:off x="6788355" y="4973418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53D326F-6817-42CB-86EF-86B620987DE2}"/>
                </a:ext>
              </a:extLst>
            </p:cNvPr>
            <p:cNvSpPr/>
            <p:nvPr/>
          </p:nvSpPr>
          <p:spPr>
            <a:xfrm>
              <a:off x="7927348" y="5310203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B75BD8-B547-4767-9846-F99B5537AEC3}"/>
                </a:ext>
              </a:extLst>
            </p:cNvPr>
            <p:cNvSpPr/>
            <p:nvPr/>
          </p:nvSpPr>
          <p:spPr>
            <a:xfrm>
              <a:off x="7325376" y="5977987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ED9B8F4-6A54-414E-8584-827D2F823952}"/>
                </a:ext>
              </a:extLst>
            </p:cNvPr>
            <p:cNvSpPr/>
            <p:nvPr/>
          </p:nvSpPr>
          <p:spPr>
            <a:xfrm>
              <a:off x="7819368" y="5732256"/>
              <a:ext cx="215961" cy="21596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5E6194-4B59-4ACE-9A96-0D4D39E27311}"/>
                </a:ext>
              </a:extLst>
            </p:cNvPr>
            <p:cNvSpPr/>
            <p:nvPr/>
          </p:nvSpPr>
          <p:spPr>
            <a:xfrm>
              <a:off x="5912837" y="5624276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0242E37-0650-42E1-B8D9-5580F5227EF2}"/>
                </a:ext>
              </a:extLst>
            </p:cNvPr>
            <p:cNvSpPr/>
            <p:nvPr/>
          </p:nvSpPr>
          <p:spPr>
            <a:xfrm>
              <a:off x="6202679" y="4865438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9C02663-3E91-4EA6-817C-28B4C30A202C}"/>
                </a:ext>
              </a:extLst>
            </p:cNvPr>
            <p:cNvSpPr/>
            <p:nvPr/>
          </p:nvSpPr>
          <p:spPr>
            <a:xfrm>
              <a:off x="5770824" y="4696497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B170314-7808-46E8-B790-8B360784E318}"/>
                </a:ext>
              </a:extLst>
            </p:cNvPr>
            <p:cNvCxnSpPr>
              <a:cxnSpLocks/>
              <a:endCxn id="92" idx="4"/>
            </p:cNvCxnSpPr>
            <p:nvPr/>
          </p:nvCxnSpPr>
          <p:spPr>
            <a:xfrm flipV="1">
              <a:off x="7981825" y="5526164"/>
              <a:ext cx="53504" cy="2114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1B6309-218A-49B0-BC9D-96E5A569A99C}"/>
              </a:ext>
            </a:extLst>
          </p:cNvPr>
          <p:cNvSpPr txBox="1"/>
          <p:nvPr/>
        </p:nvSpPr>
        <p:spPr>
          <a:xfrm>
            <a:off x="446688" y="244039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6B09522-B14E-42E1-8969-39078C1A1BC6}"/>
              </a:ext>
            </a:extLst>
          </p:cNvPr>
          <p:cNvSpPr txBox="1"/>
          <p:nvPr/>
        </p:nvSpPr>
        <p:spPr>
          <a:xfrm>
            <a:off x="4566141" y="2420393"/>
            <a:ext cx="274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7C1095-F78F-44D6-9279-4B1F9D52A17E}"/>
              </a:ext>
            </a:extLst>
          </p:cNvPr>
          <p:cNvSpPr txBox="1"/>
          <p:nvPr/>
        </p:nvSpPr>
        <p:spPr>
          <a:xfrm>
            <a:off x="8685594" y="2420393"/>
            <a:ext cx="274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1</a:t>
            </a:r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B7AAB18-EA65-45DF-8459-10989C22F292}"/>
              </a:ext>
            </a:extLst>
          </p:cNvPr>
          <p:cNvSpPr txBox="1"/>
          <p:nvPr/>
        </p:nvSpPr>
        <p:spPr>
          <a:xfrm>
            <a:off x="446687" y="5027856"/>
            <a:ext cx="274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619A275-19C4-4763-AACF-E5EEBFBAE083}"/>
              </a:ext>
            </a:extLst>
          </p:cNvPr>
          <p:cNvSpPr txBox="1"/>
          <p:nvPr/>
        </p:nvSpPr>
        <p:spPr>
          <a:xfrm>
            <a:off x="4566141" y="5027856"/>
            <a:ext cx="274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F373A34-0ECA-405C-8D9E-A729D3CB46BB}"/>
              </a:ext>
            </a:extLst>
          </p:cNvPr>
          <p:cNvSpPr txBox="1"/>
          <p:nvPr/>
        </p:nvSpPr>
        <p:spPr>
          <a:xfrm>
            <a:off x="8685593" y="5027856"/>
            <a:ext cx="274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DC6A8C7-74FF-4335-B95C-57C794C23F19}"/>
                  </a:ext>
                </a:extLst>
              </p:cNvPr>
              <p:cNvSpPr txBox="1"/>
              <p:nvPr/>
            </p:nvSpPr>
            <p:spPr>
              <a:xfrm>
                <a:off x="2096496" y="5896652"/>
                <a:ext cx="79990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Avenir Next LT Pro" panose="020B0504020202020204" pitchFamily="34" charset="0"/>
                  </a:rPr>
                  <a:t>Leave-One-Out Cross Validation Accuracy Estimate: </a:t>
                </a:r>
                <a:r>
                  <a:rPr lang="en-US" sz="1800" dirty="0">
                    <a:latin typeface="Avenir Next LT Pro" panose="020B0504020202020204" pitchFamily="34" charset="0"/>
                  </a:rPr>
                  <a:t>1/6 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Avenir Next LT Pro" panose="020B0504020202020204" pitchFamily="34" charset="0"/>
                  </a:rPr>
                  <a:t>16.6%</a:t>
                </a: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DC6A8C7-74FF-4335-B95C-57C794C2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496" y="5896652"/>
                <a:ext cx="7999009" cy="369332"/>
              </a:xfrm>
              <a:prstGeom prst="rect">
                <a:avLst/>
              </a:prstGeom>
              <a:blipFill>
                <a:blip r:embed="rId2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633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46C-A23F-4CC0-97E5-A85F28749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/ MLE /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B0F3A-B61D-414F-84AE-556EC32F7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0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Algorithm: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C7740-5986-4878-BB02-D1D255A33D86}"/>
              </a:ext>
            </a:extLst>
          </p:cNvPr>
          <p:cNvSpPr txBox="1"/>
          <p:nvPr/>
        </p:nvSpPr>
        <p:spPr>
          <a:xfrm>
            <a:off x="512900" y="781742"/>
            <a:ext cx="1145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The intuitive answer is that 3/5 “fits the data” the best. We’ll formalize that notion this lecture.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/>
              <p:nvPr/>
            </p:nvSpPr>
            <p:spPr>
              <a:xfrm>
                <a:off x="512900" y="1765835"/>
                <a:ext cx="11166198" cy="2284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Maximum Likelihood Estimation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– Find parameters that make the observed data most likely.</a:t>
                </a: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probabilistic model of how the data was generated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parameterized by some set of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that maximizes the probability (or likelihood) of generating the training data under the probabilistic model.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1765835"/>
                <a:ext cx="11166198" cy="2284343"/>
              </a:xfrm>
              <a:prstGeom prst="rect">
                <a:avLst/>
              </a:prstGeom>
              <a:blipFill>
                <a:blip r:embed="rId3"/>
                <a:stretch>
                  <a:fillRect l="-546" t="-1337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2F83B90-F00A-45D1-870D-2F4612D157DF}"/>
              </a:ext>
            </a:extLst>
          </p:cNvPr>
          <p:cNvSpPr txBox="1"/>
          <p:nvPr/>
        </p:nvSpPr>
        <p:spPr>
          <a:xfrm>
            <a:off x="512899" y="4634162"/>
            <a:ext cx="114582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Why MLE?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Often leads to “natural” or intuitive parameter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MLE is optimal if model class is correct  (e.g. Normal model for normally distributed data)</a:t>
            </a:r>
          </a:p>
        </p:txBody>
      </p:sp>
    </p:spTree>
    <p:extLst>
      <p:ext uri="{BB962C8B-B14F-4D97-AF65-F5344CB8AC3E}">
        <p14:creationId xmlns:p14="http://schemas.microsoft.com/office/powerpoint/2010/main" val="6854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eads and Tails — NewHopeDeaf">
            <a:extLst>
              <a:ext uri="{FF2B5EF4-FFF2-40B4-BE49-F238E27FC236}">
                <a16:creationId xmlns:a16="http://schemas.microsoft.com/office/drawing/2014/main" id="{D12D0453-C051-4864-8C9F-87230E806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723207" y="123010"/>
            <a:ext cx="653749" cy="65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eads and Tails — NewHopeDeaf">
            <a:extLst>
              <a:ext uri="{FF2B5EF4-FFF2-40B4-BE49-F238E27FC236}">
                <a16:creationId xmlns:a16="http://schemas.microsoft.com/office/drawing/2014/main" id="{BEB30D12-9863-4BB0-8636-22156F32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r="-84"/>
          <a:stretch/>
        </p:blipFill>
        <p:spPr bwMode="auto">
          <a:xfrm>
            <a:off x="11343593" y="386677"/>
            <a:ext cx="653749" cy="65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Steps:  Estimating the Bias of a Coin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/>
              <p:nvPr/>
            </p:nvSpPr>
            <p:spPr>
              <a:xfrm>
                <a:off x="512900" y="555172"/>
                <a:ext cx="114582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Suppose you observe a coin flipped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6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times such that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555172"/>
                <a:ext cx="11458275" cy="400110"/>
              </a:xfrm>
              <a:prstGeom prst="rect">
                <a:avLst/>
              </a:prstGeom>
              <a:blipFill>
                <a:blip r:embed="rId4"/>
                <a:stretch>
                  <a:fillRect l="-53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54ECB0-D82A-4DE1-9365-3FC85C0FBC55}"/>
                  </a:ext>
                </a:extLst>
              </p:cNvPr>
              <p:cNvSpPr txBox="1"/>
              <p:nvPr/>
            </p:nvSpPr>
            <p:spPr>
              <a:xfrm>
                <a:off x="512745" y="1269931"/>
                <a:ext cx="114582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Model Assumption: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Assume the probability of getting heads on the coin is some unknown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54ECB0-D82A-4DE1-9365-3FC85C0FB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269931"/>
                <a:ext cx="11458275" cy="400110"/>
              </a:xfrm>
              <a:prstGeom prst="rect">
                <a:avLst/>
              </a:prstGeom>
              <a:blipFill>
                <a:blip r:embed="rId5"/>
                <a:stretch>
                  <a:fillRect l="-53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/>
              <p:nvPr/>
            </p:nvSpPr>
            <p:spPr>
              <a:xfrm>
                <a:off x="973595" y="2424014"/>
                <a:ext cx="48611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95" y="2424014"/>
                <a:ext cx="4861102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15010F-96A3-4591-9B22-30FA4435CF54}"/>
                  </a:ext>
                </a:extLst>
              </p:cNvPr>
              <p:cNvSpPr txBox="1"/>
              <p:nvPr/>
            </p:nvSpPr>
            <p:spPr>
              <a:xfrm>
                <a:off x="1576700" y="2975724"/>
                <a:ext cx="37882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𝜃𝜃𝜃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15010F-96A3-4591-9B22-30FA4435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00" y="2975724"/>
                <a:ext cx="3788242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4B5E9-2464-4A35-9D1A-B1362D3116B7}"/>
                  </a:ext>
                </a:extLst>
              </p:cNvPr>
              <p:cNvSpPr txBox="1"/>
              <p:nvPr/>
            </p:nvSpPr>
            <p:spPr>
              <a:xfrm>
                <a:off x="4213211" y="2968513"/>
                <a:ext cx="37882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4B5E9-2464-4A35-9D1A-B1362D311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211" y="2968513"/>
                <a:ext cx="378824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4" name="Picture 6">
            <a:extLst>
              <a:ext uri="{FF2B5EF4-FFF2-40B4-BE49-F238E27FC236}">
                <a16:creationId xmlns:a16="http://schemas.microsoft.com/office/drawing/2014/main" id="{DEADDF94-DF56-4ECF-8564-CE0DF89A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868" y="4345541"/>
            <a:ext cx="3695700" cy="20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399BC1-F5D7-4D52-A068-C0F2996C003D}"/>
              </a:ext>
            </a:extLst>
          </p:cNvPr>
          <p:cNvSpPr txBox="1"/>
          <p:nvPr/>
        </p:nvSpPr>
        <p:spPr>
          <a:xfrm>
            <a:off x="5779769" y="4637838"/>
            <a:ext cx="621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venir Next LT Pro" panose="020B0504020202020204" pitchFamily="34" charset="0"/>
              </a:rPr>
              <a:t>Any guesses what the peak of the graph 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48D37-6B14-4D5C-A2B6-D053689ECADD}"/>
                  </a:ext>
                </a:extLst>
              </p:cNvPr>
              <p:cNvSpPr txBox="1"/>
              <p:nvPr/>
            </p:nvSpPr>
            <p:spPr>
              <a:xfrm>
                <a:off x="512744" y="1983583"/>
                <a:ext cx="114582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sz="20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likelihood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 of the training data as a function of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48D37-6B14-4D5C-A2B6-D053689E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4" y="1983583"/>
                <a:ext cx="11458275" cy="400110"/>
              </a:xfrm>
              <a:prstGeom prst="rect">
                <a:avLst/>
              </a:prstGeom>
              <a:blipFill>
                <a:blip r:embed="rId10"/>
                <a:stretch>
                  <a:fillRect l="-53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AA87CF-EFC4-4418-A820-EA6C293A6165}"/>
                  </a:ext>
                </a:extLst>
              </p:cNvPr>
              <p:cNvSpPr txBox="1"/>
              <p:nvPr/>
            </p:nvSpPr>
            <p:spPr>
              <a:xfrm>
                <a:off x="5490425" y="2424014"/>
                <a:ext cx="50220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AA87CF-EFC4-4418-A820-EA6C293A6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25" y="2424014"/>
                <a:ext cx="5022056" cy="400110"/>
              </a:xfrm>
              <a:prstGeom prst="rect">
                <a:avLst/>
              </a:prstGeom>
              <a:blipFill>
                <a:blip r:embed="rId11"/>
                <a:stretch>
                  <a:fillRect r="-328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5292CF-92BF-4932-A46E-50E62B670E7E}"/>
                  </a:ext>
                </a:extLst>
              </p:cNvPr>
              <p:cNvSpPr txBox="1"/>
              <p:nvPr/>
            </p:nvSpPr>
            <p:spPr>
              <a:xfrm>
                <a:off x="512744" y="3646369"/>
                <a:ext cx="11458275" cy="568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dirty="0">
                        <a:solidFill>
                          <a:srgbClr val="D73F0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5292CF-92BF-4932-A46E-50E62B670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4" y="3646369"/>
                <a:ext cx="11458275" cy="568938"/>
              </a:xfrm>
              <a:prstGeom prst="rect">
                <a:avLst/>
              </a:prstGeom>
              <a:blipFill>
                <a:blip r:embed="rId12"/>
                <a:stretch>
                  <a:fillRect l="-532" t="-215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D9CDF3-3F39-478D-97C7-2E37E43B5F4A}"/>
                  </a:ext>
                </a:extLst>
              </p:cNvPr>
              <p:cNvSpPr txBox="1"/>
              <p:nvPr/>
            </p:nvSpPr>
            <p:spPr>
              <a:xfrm>
                <a:off x="6994434" y="5205648"/>
                <a:ext cx="3788242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𝐻𝑒𝑎𝑑𝑠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𝐻𝑒𝑎𝑑𝑠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𝑇𝑎𝑖𝑙𝑠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D9CDF3-3F39-478D-97C7-2E37E43B5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434" y="5205648"/>
                <a:ext cx="3788242" cy="7935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C2A978-1743-402D-A3BA-30517BC057A9}"/>
                  </a:ext>
                </a:extLst>
              </p:cNvPr>
              <p:cNvSpPr txBox="1"/>
              <p:nvPr/>
            </p:nvSpPr>
            <p:spPr>
              <a:xfrm>
                <a:off x="2079611" y="5199512"/>
                <a:ext cx="1621486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800" b="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180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dirty="0" smtClean="0">
                                  <a:solidFill>
                                    <a:srgbClr val="1E77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rgbClr val="1E77B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b="0" i="1" dirty="0">
                                  <a:solidFill>
                                    <a:srgbClr val="1E77B4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1800" b="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1E77B4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C2A978-1743-402D-A3BA-30517BC05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611" y="5199512"/>
                <a:ext cx="1621486" cy="3755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CCD8A11-DDA5-4E3D-B4A4-4C495A15DCEC}"/>
              </a:ext>
            </a:extLst>
          </p:cNvPr>
          <p:cNvSpPr txBox="1"/>
          <p:nvPr/>
        </p:nvSpPr>
        <p:spPr>
          <a:xfrm>
            <a:off x="5779769" y="6221481"/>
            <a:ext cx="621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Is this generally true?</a:t>
            </a:r>
          </a:p>
        </p:txBody>
      </p:sp>
    </p:spTree>
    <p:extLst>
      <p:ext uri="{BB962C8B-B14F-4D97-AF65-F5344CB8AC3E}">
        <p14:creationId xmlns:p14="http://schemas.microsoft.com/office/powerpoint/2010/main" val="405648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3" grpId="0"/>
      <p:bldP spid="16" grpId="0"/>
      <p:bldP spid="18" grpId="0"/>
      <p:bldP spid="20" grpId="0"/>
      <p:bldP spid="21" grpId="0"/>
      <p:bldP spid="22" grpId="0"/>
      <p:bldP spid="24" grpId="0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B0AB7-539C-46F7-9592-43138B8EA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494582B-4468-4895-94D4-3D555674639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What assumption did we make when we set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494582B-4468-4895-94D4-3D5556746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17CC275-DD08-426C-AB7E-BAB500B6C7F0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was greater than 0.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17CC275-DD08-426C-AB7E-BAB500B6C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2BDCD76-2747-4005-A35D-9CDC53613D7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was greater than 0.5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2BDCD76-2747-4005-A35D-9CDC53613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7C4FDA-98DB-4558-BAEA-B49A7C2565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Each coin flip was independent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17334E-5E80-4112-801C-DE09E29F2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Each coin flip was dependent</a:t>
            </a:r>
          </a:p>
        </p:txBody>
      </p:sp>
    </p:spTree>
    <p:extLst>
      <p:ext uri="{BB962C8B-B14F-4D97-AF65-F5344CB8AC3E}">
        <p14:creationId xmlns:p14="http://schemas.microsoft.com/office/powerpoint/2010/main" val="908292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Estimating the Bias of a Coin with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/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be a binary random variable (H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1, T0). 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representing a coin being flipped N times.  (e.g. {H,T,H,H,H,T}  {1,0,1,1,1,0})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blipFill>
                <a:blip r:embed="rId3"/>
                <a:stretch>
                  <a:fillRect l="-532" t="-2521" b="-15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E2BF58-32FE-4373-91F9-361932102DC4}"/>
                  </a:ext>
                </a:extLst>
              </p:cNvPr>
              <p:cNvSpPr txBox="1"/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Model Assumption: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Assume that X is distributed according to a Bernoulli distribution with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that:               	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E2BF58-32FE-4373-91F9-361932102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blipFill>
                <a:blip r:embed="rId4"/>
                <a:stretch>
                  <a:fillRect l="-532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63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Estimating the Bias of a Coin with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/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be a binary random variable (H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1, T0). 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representing a coin being flipped N times.  (e.g. {H,T,H,H,H,T}  {1,0,1,1,1,0})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blipFill>
                <a:blip r:embed="rId3"/>
                <a:stretch>
                  <a:fillRect l="-532" t="-2521" b="-15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/>
              <p:nvPr/>
            </p:nvSpPr>
            <p:spPr>
              <a:xfrm>
                <a:off x="-641640" y="3021924"/>
                <a:ext cx="11458275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1640" y="3021924"/>
                <a:ext cx="11458275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c 17" descr="Arrow: Slight curve with solid fill">
            <a:extLst>
              <a:ext uri="{FF2B5EF4-FFF2-40B4-BE49-F238E27FC236}">
                <a16:creationId xmlns:a16="http://schemas.microsoft.com/office/drawing/2014/main" id="{44A6139B-93AA-4B8D-BD17-2ABB4C855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800000" flipH="1">
            <a:off x="8338303" y="3619290"/>
            <a:ext cx="678157" cy="6781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905068-327D-4A8F-BB81-97E6A92FFBC0}"/>
              </a:ext>
            </a:extLst>
          </p:cNvPr>
          <p:cNvSpPr txBox="1"/>
          <p:nvPr/>
        </p:nvSpPr>
        <p:spPr>
          <a:xfrm>
            <a:off x="8606437" y="2744710"/>
            <a:ext cx="2608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Collect all the like terms and sum their exponents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532624-D390-4799-B527-2F71CBFC55BE}"/>
                  </a:ext>
                </a:extLst>
              </p:cNvPr>
              <p:cNvSpPr txBox="1"/>
              <p:nvPr/>
            </p:nvSpPr>
            <p:spPr>
              <a:xfrm>
                <a:off x="2858920" y="4699015"/>
                <a:ext cx="8356463" cy="410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𝐻𝑒𝑎𝑑𝑠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𝑇𝑎𝑖𝑙𝑠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532624-D390-4799-B527-2F71CBFC5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20" y="4699015"/>
                <a:ext cx="8356463" cy="4101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phic 20" descr="Arrow: Slight curve with solid fill">
            <a:extLst>
              <a:ext uri="{FF2B5EF4-FFF2-40B4-BE49-F238E27FC236}">
                <a16:creationId xmlns:a16="http://schemas.microsoft.com/office/drawing/2014/main" id="{BA15FF97-1CEC-46B0-AAC0-CF4CE3505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2271" y="4668403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E89B22-A2B9-47FF-AD54-C60F5D10DF74}"/>
                  </a:ext>
                </a:extLst>
              </p:cNvPr>
              <p:cNvSpPr txBox="1"/>
              <p:nvPr/>
            </p:nvSpPr>
            <p:spPr>
              <a:xfrm>
                <a:off x="1752398" y="4550128"/>
                <a:ext cx="342920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Now our goal is to find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that maximizes this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E89B22-A2B9-47FF-AD54-C60F5D10D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98" y="4550128"/>
                <a:ext cx="3429202" cy="707886"/>
              </a:xfrm>
              <a:prstGeom prst="rect">
                <a:avLst/>
              </a:prstGeom>
              <a:blipFill>
                <a:blip r:embed="rId8"/>
                <a:stretch>
                  <a:fillRect t="-3419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0D4200-412D-48E8-88B2-A22076FA7F0C}"/>
                  </a:ext>
                </a:extLst>
              </p:cNvPr>
              <p:cNvSpPr txBox="1"/>
              <p:nvPr/>
            </p:nvSpPr>
            <p:spPr>
              <a:xfrm>
                <a:off x="2728150" y="4006809"/>
                <a:ext cx="8356463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∑(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0D4200-412D-48E8-88B2-A22076FA7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150" y="4006809"/>
                <a:ext cx="8356463" cy="41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E2BF58-32FE-4373-91F9-361932102DC4}"/>
                  </a:ext>
                </a:extLst>
              </p:cNvPr>
              <p:cNvSpPr txBox="1"/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Model Assumption: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Assume that X is distributed according to a Bernoulli distribution with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that:               	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E2BF58-32FE-4373-91F9-361932102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blipFill>
                <a:blip r:embed="rId10"/>
                <a:stretch>
                  <a:fillRect l="-532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98BEC7-5515-4579-96C3-B9AC69576932}"/>
                  </a:ext>
                </a:extLst>
              </p:cNvPr>
              <p:cNvSpPr txBox="1"/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sz="18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likelihood</a:t>
                </a:r>
                <a:r>
                  <a:rPr lang="en-US" sz="1800" b="1" dirty="0">
                    <a:latin typeface="Avenir Next LT Pro" panose="020B0504020202020204" pitchFamily="34" charset="0"/>
                  </a:rPr>
                  <a:t> of the training data as a function of parameters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98BEC7-5515-4579-96C3-B9AC695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blipFill>
                <a:blip r:embed="rId11"/>
                <a:stretch>
                  <a:fillRect l="-576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562394-FF7A-4FD0-9098-7BEAD7CA94C2}"/>
                  </a:ext>
                </a:extLst>
              </p:cNvPr>
              <p:cNvSpPr txBox="1"/>
              <p:nvPr/>
            </p:nvSpPr>
            <p:spPr>
              <a:xfrm>
                <a:off x="512744" y="5781606"/>
                <a:ext cx="11458275" cy="568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dirty="0">
                        <a:solidFill>
                          <a:srgbClr val="D73F0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sz="2000" b="1" i="1" dirty="0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:   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How can we do this analytically?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562394-FF7A-4FD0-9098-7BEAD7CA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4" y="5781606"/>
                <a:ext cx="11458275" cy="568938"/>
              </a:xfrm>
              <a:prstGeom prst="rect">
                <a:avLst/>
              </a:prstGeom>
              <a:blipFill>
                <a:blip r:embed="rId12"/>
                <a:stretch>
                  <a:fillRect l="-532" t="-212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27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in Bayesian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867DE8-46BE-483E-B5FA-6FAC77EF0C30}"/>
                  </a:ext>
                </a:extLst>
              </p:cNvPr>
              <p:cNvSpPr txBox="1"/>
              <p:nvPr/>
            </p:nvSpPr>
            <p:spPr>
              <a:xfrm>
                <a:off x="2802731" y="2801421"/>
                <a:ext cx="6138862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867DE8-46BE-483E-B5FA-6FAC77EF0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31" y="2801421"/>
                <a:ext cx="6138862" cy="1004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8D11EF8-5133-4D3B-A085-326CDB4D3561}"/>
              </a:ext>
            </a:extLst>
          </p:cNvPr>
          <p:cNvSpPr txBox="1"/>
          <p:nvPr/>
        </p:nvSpPr>
        <p:spPr>
          <a:xfrm>
            <a:off x="512901" y="676693"/>
            <a:ext cx="10317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We will very often be most interested in the posterior.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750E2AD8-F29C-467A-8086-DA6422EA9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208054" flipH="1">
            <a:off x="3559582" y="2539104"/>
            <a:ext cx="678157" cy="6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4B99D-EA75-4077-8B28-C1B1CF9004BA}"/>
              </a:ext>
            </a:extLst>
          </p:cNvPr>
          <p:cNvSpPr txBox="1"/>
          <p:nvPr/>
        </p:nvSpPr>
        <p:spPr>
          <a:xfrm>
            <a:off x="844071" y="1739163"/>
            <a:ext cx="28988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u="sng" dirty="0">
                <a:solidFill>
                  <a:srgbClr val="D73F09"/>
                </a:solidFill>
                <a:latin typeface="Avenir Next LT Pro" panose="020B0504020202020204" pitchFamily="34" charset="0"/>
              </a:rPr>
              <a:t>Posterior</a:t>
            </a:r>
          </a:p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Belief about theta after evidence and prior belief combined</a:t>
            </a:r>
          </a:p>
        </p:txBody>
      </p:sp>
      <p:pic>
        <p:nvPicPr>
          <p:cNvPr id="13" name="Graphic 12" descr="Arrow: Slight curve with solid fill">
            <a:extLst>
              <a:ext uri="{FF2B5EF4-FFF2-40B4-BE49-F238E27FC236}">
                <a16:creationId xmlns:a16="http://schemas.microsoft.com/office/drawing/2014/main" id="{5AB6F2EF-44A4-4A47-8541-711BBFEC5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347403">
            <a:off x="7555116" y="2793456"/>
            <a:ext cx="678157" cy="678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C23C5F-4A67-444C-A571-AA8278934075}"/>
              </a:ext>
            </a:extLst>
          </p:cNvPr>
          <p:cNvSpPr txBox="1"/>
          <p:nvPr/>
        </p:nvSpPr>
        <p:spPr>
          <a:xfrm>
            <a:off x="8019607" y="2848153"/>
            <a:ext cx="2898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u="sng" dirty="0">
                <a:solidFill>
                  <a:srgbClr val="D73F09"/>
                </a:solidFill>
                <a:latin typeface="Avenir Next LT Pro" panose="020B0504020202020204" pitchFamily="34" charset="0"/>
              </a:rPr>
              <a:t>Prior</a:t>
            </a:r>
          </a:p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Belief about theta provided by human</a:t>
            </a:r>
          </a:p>
        </p:txBody>
      </p:sp>
      <p:pic>
        <p:nvPicPr>
          <p:cNvPr id="15" name="Graphic 14" descr="Arrow: Slight curve with solid fill">
            <a:extLst>
              <a:ext uri="{FF2B5EF4-FFF2-40B4-BE49-F238E27FC236}">
                <a16:creationId xmlns:a16="http://schemas.microsoft.com/office/drawing/2014/main" id="{CEF9D972-6566-42FA-8423-D09883BE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00000">
            <a:off x="6132302" y="2124455"/>
            <a:ext cx="678157" cy="678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2C2B38-CF32-4553-BEFC-858B51C045D7}"/>
              </a:ext>
            </a:extLst>
          </p:cNvPr>
          <p:cNvSpPr txBox="1"/>
          <p:nvPr/>
        </p:nvSpPr>
        <p:spPr>
          <a:xfrm>
            <a:off x="6507098" y="1413937"/>
            <a:ext cx="2898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u="sng" dirty="0">
                <a:solidFill>
                  <a:srgbClr val="D73F09"/>
                </a:solidFill>
                <a:latin typeface="Avenir Next LT Pro" panose="020B0504020202020204" pitchFamily="34" charset="0"/>
              </a:rPr>
              <a:t>Likelihood</a:t>
            </a:r>
          </a:p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How likely theta makes the dataset</a:t>
            </a:r>
          </a:p>
        </p:txBody>
      </p:sp>
      <p:pic>
        <p:nvPicPr>
          <p:cNvPr id="19" name="Graphic 18" descr="Arrow: Slight curve with solid fill">
            <a:extLst>
              <a:ext uri="{FF2B5EF4-FFF2-40B4-BE49-F238E27FC236}">
                <a16:creationId xmlns:a16="http://schemas.microsoft.com/office/drawing/2014/main" id="{88F61AAC-A73C-492B-9E79-1D1F08539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42014">
            <a:off x="6012107" y="3789352"/>
            <a:ext cx="678157" cy="6781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7124DA-A89D-406F-9AB7-16EDAC8AC4F8}"/>
              </a:ext>
            </a:extLst>
          </p:cNvPr>
          <p:cNvSpPr txBox="1"/>
          <p:nvPr/>
        </p:nvSpPr>
        <p:spPr>
          <a:xfrm>
            <a:off x="2559180" y="4369075"/>
            <a:ext cx="38120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Constant with respect to theta so typically will not address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D0823-9DE6-4732-A83B-1F5FD9BB7E74}"/>
              </a:ext>
            </a:extLst>
          </p:cNvPr>
          <p:cNvSpPr txBox="1"/>
          <p:nvPr/>
        </p:nvSpPr>
        <p:spPr>
          <a:xfrm>
            <a:off x="512901" y="5873663"/>
            <a:ext cx="10317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Important to note – the posterior is a distribution over theta!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46C-A23F-4CC0-97E5-A85F28749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B0F3A-B61D-414F-84AE-556EC32F7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1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Second Statistical Learning Algorithm: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/>
              <p:nvPr/>
            </p:nvSpPr>
            <p:spPr>
              <a:xfrm>
                <a:off x="512900" y="874403"/>
                <a:ext cx="11166198" cy="287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Maximum A Posteriori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– Find parameters that make the observed data most likely but consider a prior over the parameters.</a:t>
                </a: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prior distribution 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probabilistic model of how the data is generated:</a:t>
                </a:r>
                <a:br>
                  <a:rPr lang="en-US" sz="2000" dirty="0">
                    <a:latin typeface="Avenir Next LT Pro" panose="020B0504020202020204" pitchFamily="34" charset="0"/>
                  </a:rPr>
                </a:br>
                <a:r>
                  <a:rPr lang="en-US" sz="2000" dirty="0">
                    <a:latin typeface="Avenir Next LT Pro" panose="020B0504020202020204" pitchFamily="34" charset="0"/>
                  </a:rPr>
                  <a:t>--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and then data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𝑀𝐴𝑃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that maximize the posterior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874403"/>
                <a:ext cx="11166198" cy="2875403"/>
              </a:xfrm>
              <a:prstGeom prst="rect">
                <a:avLst/>
              </a:prstGeom>
              <a:blipFill>
                <a:blip r:embed="rId3"/>
                <a:stretch>
                  <a:fillRect l="-546" t="-847" b="-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2F83B90-F00A-45D1-870D-2F4612D157DF}"/>
              </a:ext>
            </a:extLst>
          </p:cNvPr>
          <p:cNvSpPr txBox="1"/>
          <p:nvPr/>
        </p:nvSpPr>
        <p:spPr>
          <a:xfrm>
            <a:off x="512899" y="4634162"/>
            <a:ext cx="1145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Why MAP?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Rigorous framework to combine observations (likelihood) with beliefs (prior)</a:t>
            </a:r>
          </a:p>
        </p:txBody>
      </p:sp>
      <p:pic>
        <p:nvPicPr>
          <p:cNvPr id="7" name="Graphic 6" descr="Arrow: Slight curve with solid fill">
            <a:extLst>
              <a:ext uri="{FF2B5EF4-FFF2-40B4-BE49-F238E27FC236}">
                <a16:creationId xmlns:a16="http://schemas.microsoft.com/office/drawing/2014/main" id="{D2535D21-B0CD-4E96-85ED-273D29C18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700000">
            <a:off x="8416775" y="3400241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CA06B-3B2F-45F5-9D24-B16FDD36AA21}"/>
                  </a:ext>
                </a:extLst>
              </p:cNvPr>
              <p:cNvSpPr txBox="1"/>
              <p:nvPr/>
            </p:nvSpPr>
            <p:spPr>
              <a:xfrm>
                <a:off x="8762798" y="3449755"/>
                <a:ext cx="3429202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CA06B-3B2F-45F5-9D24-B16FDD36A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798" y="3449755"/>
                <a:ext cx="3429202" cy="751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44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Prior on Coin Flip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51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FC554C-048D-4663-A7CF-6D18450865DD}"/>
              </a:ext>
            </a:extLst>
          </p:cNvPr>
          <p:cNvSpPr txBox="1">
            <a:spLocks/>
          </p:cNvSpPr>
          <p:nvPr/>
        </p:nvSpPr>
        <p:spPr>
          <a:xfrm>
            <a:off x="1952625" y="1104931"/>
            <a:ext cx="777240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venir Next LT Pro" panose="020B0504020202020204" pitchFamily="34" charset="0"/>
              </a:rPr>
              <a:t>Prior = Beta(2,2)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prior</a:t>
            </a:r>
            <a:r>
              <a:rPr lang="en-US" sz="1800" dirty="0">
                <a:latin typeface="Avenir Next LT Pro" panose="020B0504020202020204" pitchFamily="34" charset="0"/>
              </a:rPr>
              <a:t> = 0.5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b="1" dirty="0">
                <a:latin typeface="Avenir Next LT Pro" panose="020B0504020202020204" pitchFamily="34" charset="0"/>
              </a:rPr>
              <a:t>Dataset = {H}</a:t>
            </a:r>
          </a:p>
          <a:p>
            <a:pPr lvl="1"/>
            <a:r>
              <a:rPr lang="en-US" sz="1800" dirty="0">
                <a:latin typeface="Avenir Next LT Pro" panose="020B0504020202020204" pitchFamily="34" charset="0"/>
              </a:rPr>
              <a:t>L(θ) = θ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MLE</a:t>
            </a:r>
            <a:r>
              <a:rPr lang="en-US" sz="1800" dirty="0">
                <a:latin typeface="Avenir Next LT Pro" panose="020B0504020202020204" pitchFamily="34" charset="0"/>
              </a:rPr>
              <a:t> = 1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b="1" dirty="0">
                <a:latin typeface="Avenir Next LT Pro" panose="020B0504020202020204" pitchFamily="34" charset="0"/>
              </a:rPr>
              <a:t>Posterior = Beta(3,2)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MAP</a:t>
            </a:r>
            <a:r>
              <a:rPr lang="en-US" sz="1800" dirty="0">
                <a:latin typeface="Avenir Next LT Pro" panose="020B0504020202020204" pitchFamily="34" charset="0"/>
              </a:rPr>
              <a:t> = (3-1)/(3+2-2) = 2/3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74CA7D-D25A-43DF-8767-29412090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0581"/>
            <a:ext cx="2806700" cy="1755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D05AE1-D143-4CF5-A8A6-7D6B1267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0359"/>
            <a:ext cx="2882900" cy="1750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EEAFAD-B666-4FD4-A344-37FE6A13E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740" y="4705381"/>
            <a:ext cx="27533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49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E20DF-0AA9-41C9-920A-1136B3DF8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1AF14-7B69-4CEC-A2B2-A0FF2BF46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happens as the number of observed data points gets larger?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167FD-D773-443A-9521-6BD31998D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fake heads/tails from the prior matter more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8E604B-F07D-4A9C-8E16-72974A3B9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fake heads/tails from the prior matter less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8D9D6E-7C48-4CF7-BD09-E2EF5C319D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 lost me with this Bayesian stuff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65E823-192F-45C4-A71A-0004782A2C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707E7C-98AF-4B44-B1A4-4C5C46FF38B9}"/>
                  </a:ext>
                </a:extLst>
              </p:cNvPr>
              <p:cNvSpPr txBox="1"/>
              <p:nvPr/>
            </p:nvSpPr>
            <p:spPr>
              <a:xfrm>
                <a:off x="0" y="2412999"/>
                <a:ext cx="11484628" cy="72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𝑴𝑨𝑷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707E7C-98AF-4B44-B1A4-4C5C46FF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12999"/>
                <a:ext cx="11484628" cy="7286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352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47D9D-C21B-419D-BFA4-EE8465D64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D24D5-A000-4193-BDAD-FA75DA165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the difference between a MLE and MAP estimate?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236D4-316F-4933-8A15-43E8BDC62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MLE makes assumptions about the parameters before observing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3E623-7A60-46D4-9A85-4C9B7CE8E5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 has more vowels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55FA6D-103A-4613-AE04-59DAD9774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There are no differences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DE37F-1A49-4ED7-8F9C-2367B364D4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MAP maximizes the posterior (likelihood * prior) whereas MLE maximizes the likelihood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BB3BE3-BCD6-47E0-A678-E128CD4C8A42}"/>
                  </a:ext>
                </a:extLst>
              </p14:cNvPr>
              <p14:cNvContentPartPr/>
              <p14:nvPr/>
            </p14:nvContentPartPr>
            <p14:xfrm>
              <a:off x="6161760" y="5811840"/>
              <a:ext cx="276120" cy="356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BB3BE3-BCD6-47E0-A678-E128CD4C8A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2400" y="5802480"/>
                <a:ext cx="294840" cy="3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546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46C-A23F-4CC0-97E5-A85F28749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B0F3A-B61D-414F-84AE-556EC32F7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19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642AAE5-0E67-45D4-B505-BEF08B51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991" y="4348162"/>
            <a:ext cx="746384" cy="218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14FE3-EDC1-40D7-98F5-618599FB8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40" y="1463918"/>
            <a:ext cx="7527353" cy="44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Linear Regression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7DE5A8-7CD9-4229-9313-454737DB0482}"/>
              </a:ext>
            </a:extLst>
          </p:cNvPr>
          <p:cNvGrpSpPr/>
          <p:nvPr/>
        </p:nvGrpSpPr>
        <p:grpSpPr>
          <a:xfrm>
            <a:off x="2825496" y="1175989"/>
            <a:ext cx="1220162" cy="1093447"/>
            <a:chOff x="1819813" y="833089"/>
            <a:chExt cx="1952625" cy="1749843"/>
          </a:xfrm>
        </p:grpSpPr>
        <p:pic>
          <p:nvPicPr>
            <p:cNvPr id="1026" name="Picture 2" descr="Striped Ground Cricket | Songs of Insects">
              <a:extLst>
                <a:ext uri="{FF2B5EF4-FFF2-40B4-BE49-F238E27FC236}">
                  <a16:creationId xmlns:a16="http://schemas.microsoft.com/office/drawing/2014/main" id="{827F9D6F-CD02-486E-A616-B6A0845E0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813" y="1216095"/>
              <a:ext cx="1952625" cy="13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Music notes with solid fill">
              <a:extLst>
                <a:ext uri="{FF2B5EF4-FFF2-40B4-BE49-F238E27FC236}">
                  <a16:creationId xmlns:a16="http://schemas.microsoft.com/office/drawing/2014/main" id="{2E40FA32-634A-47B8-B960-B21B82006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400" y="833089"/>
              <a:ext cx="914400" cy="9144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CA4F19-521A-4609-B14B-103E72FF96F1}"/>
              </a:ext>
            </a:extLst>
          </p:cNvPr>
          <p:cNvSpPr txBox="1"/>
          <p:nvPr/>
        </p:nvSpPr>
        <p:spPr>
          <a:xfrm>
            <a:off x="1489939" y="551527"/>
            <a:ext cx="9212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Can we predict how annoying crickets will be based on the temperature?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6116D-07DB-4E88-A919-16608899E31B}"/>
              </a:ext>
            </a:extLst>
          </p:cNvPr>
          <p:cNvSpPr txBox="1"/>
          <p:nvPr/>
        </p:nvSpPr>
        <p:spPr>
          <a:xfrm>
            <a:off x="974200" y="6448890"/>
            <a:ext cx="1024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Data from: The Song of Insects by </a:t>
            </a:r>
            <a:r>
              <a:rPr lang="en-US" sz="14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Dr.G.W</a:t>
            </a:r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. Pierce, Harvard College Press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65BCC61C-076E-4547-88F8-BDD66DDF61A9}"/>
              </a:ext>
            </a:extLst>
          </p:cNvPr>
          <p:cNvGraphicFramePr>
            <a:graphicFrameLocks noGrp="1"/>
          </p:cNvGraphicFramePr>
          <p:nvPr/>
        </p:nvGraphicFramePr>
        <p:xfrm>
          <a:off x="785307" y="1175989"/>
          <a:ext cx="1300668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334">
                  <a:extLst>
                    <a:ext uri="{9D8B030D-6E8A-4147-A177-3AD203B41FA5}">
                      <a16:colId xmlns:a16="http://schemas.microsoft.com/office/drawing/2014/main" val="3698383425"/>
                    </a:ext>
                  </a:extLst>
                </a:gridCol>
                <a:gridCol w="650334">
                  <a:extLst>
                    <a:ext uri="{9D8B030D-6E8A-4147-A177-3AD203B41FA5}">
                      <a16:colId xmlns:a16="http://schemas.microsoft.com/office/drawing/2014/main" val="3838937866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29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CPS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4585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88.6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3143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71.6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058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93.3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19.8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521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84.3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18.4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82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393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75.2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021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3763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354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3753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846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79.6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7236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449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973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6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76.3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708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14FE3-EDC1-40D7-98F5-618599FB8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42750" r="60371"/>
          <a:stretch/>
        </p:blipFill>
        <p:spPr bwMode="auto">
          <a:xfrm>
            <a:off x="317241" y="940883"/>
            <a:ext cx="6204857" cy="591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Sum of Squared 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6116D-07DB-4E88-A919-16608899E31B}"/>
              </a:ext>
            </a:extLst>
          </p:cNvPr>
          <p:cNvSpPr txBox="1"/>
          <p:nvPr/>
        </p:nvSpPr>
        <p:spPr>
          <a:xfrm>
            <a:off x="974200" y="6448890"/>
            <a:ext cx="1024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Data from: The Song of Insects by </a:t>
            </a:r>
            <a:r>
              <a:rPr lang="en-US" sz="14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Dr.G.W</a:t>
            </a:r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. Pierce, Harvard College Press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ECAB7-7AB5-4486-95FC-C7C284CDEB86}"/>
              </a:ext>
            </a:extLst>
          </p:cNvPr>
          <p:cNvCxnSpPr>
            <a:cxnSpLocks/>
          </p:cNvCxnSpPr>
          <p:nvPr/>
        </p:nvCxnSpPr>
        <p:spPr>
          <a:xfrm flipV="1">
            <a:off x="1746562" y="1866597"/>
            <a:ext cx="5010576" cy="2419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DB698C-944E-4AD7-A144-41BBB1A3CDF3}"/>
              </a:ext>
            </a:extLst>
          </p:cNvPr>
          <p:cNvCxnSpPr>
            <a:cxnSpLocks/>
          </p:cNvCxnSpPr>
          <p:nvPr/>
        </p:nvCxnSpPr>
        <p:spPr>
          <a:xfrm>
            <a:off x="5338119" y="2547257"/>
            <a:ext cx="0" cy="4358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35EFCB-AE2D-4509-8076-1E9DE920C4D7}"/>
              </a:ext>
            </a:extLst>
          </p:cNvPr>
          <p:cNvCxnSpPr>
            <a:cxnSpLocks/>
          </p:cNvCxnSpPr>
          <p:nvPr/>
        </p:nvCxnSpPr>
        <p:spPr>
          <a:xfrm>
            <a:off x="5994372" y="2258008"/>
            <a:ext cx="0" cy="153060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8755B6-2C30-4781-8AD9-BC1C05B691B3}"/>
              </a:ext>
            </a:extLst>
          </p:cNvPr>
          <p:cNvCxnSpPr>
            <a:cxnSpLocks/>
          </p:cNvCxnSpPr>
          <p:nvPr/>
        </p:nvCxnSpPr>
        <p:spPr>
          <a:xfrm>
            <a:off x="3179637" y="2663695"/>
            <a:ext cx="0" cy="90992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A360FD-A372-4FAB-BDB3-19748D1F21D5}"/>
              </a:ext>
            </a:extLst>
          </p:cNvPr>
          <p:cNvCxnSpPr>
            <a:cxnSpLocks/>
          </p:cNvCxnSpPr>
          <p:nvPr/>
        </p:nvCxnSpPr>
        <p:spPr>
          <a:xfrm>
            <a:off x="2025751" y="3554962"/>
            <a:ext cx="0" cy="58782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8AB6D8-E17A-41AE-9109-40B5AF7A622C}"/>
              </a:ext>
            </a:extLst>
          </p:cNvPr>
          <p:cNvCxnSpPr>
            <a:cxnSpLocks/>
          </p:cNvCxnSpPr>
          <p:nvPr/>
        </p:nvCxnSpPr>
        <p:spPr>
          <a:xfrm>
            <a:off x="1851580" y="3048387"/>
            <a:ext cx="0" cy="118872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70EA4-9288-4299-87C6-2E280299C4B5}"/>
                  </a:ext>
                </a:extLst>
              </p:cNvPr>
              <p:cNvSpPr txBox="1"/>
              <p:nvPr/>
            </p:nvSpPr>
            <p:spPr>
              <a:xfrm>
                <a:off x="5717145" y="3865792"/>
                <a:ext cx="779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70EA4-9288-4299-87C6-2E280299C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145" y="3865792"/>
                <a:ext cx="779893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9426C-9755-49F5-83EC-E2FE5D65B669}"/>
                  </a:ext>
                </a:extLst>
              </p:cNvPr>
              <p:cNvSpPr txBox="1"/>
              <p:nvPr/>
            </p:nvSpPr>
            <p:spPr>
              <a:xfrm>
                <a:off x="5388250" y="1306235"/>
                <a:ext cx="12513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9426C-9755-49F5-83EC-E2FE5D65B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250" y="1306235"/>
                <a:ext cx="1251368" cy="276999"/>
              </a:xfrm>
              <a:prstGeom prst="rect">
                <a:avLst/>
              </a:prstGeom>
              <a:blipFill>
                <a:blip r:embed="rId4"/>
                <a:stretch>
                  <a:fillRect l="-6341" t="-2174" r="-634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1BA93-CEB5-44EC-8C52-93690E407B8E}"/>
              </a:ext>
            </a:extLst>
          </p:cNvPr>
          <p:cNvCxnSpPr>
            <a:cxnSpLocks/>
          </p:cNvCxnSpPr>
          <p:nvPr/>
        </p:nvCxnSpPr>
        <p:spPr>
          <a:xfrm>
            <a:off x="5994371" y="1679510"/>
            <a:ext cx="0" cy="47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0EA134-E1CA-4681-8D27-3478C928649B}"/>
                  </a:ext>
                </a:extLst>
              </p:cNvPr>
              <p:cNvSpPr txBox="1"/>
              <p:nvPr/>
            </p:nvSpPr>
            <p:spPr>
              <a:xfrm>
                <a:off x="6144179" y="2848267"/>
                <a:ext cx="1001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𝒘𝒙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0EA134-E1CA-4681-8D27-3478C9286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179" y="2848267"/>
                <a:ext cx="1001748" cy="276999"/>
              </a:xfrm>
              <a:prstGeom prst="rect">
                <a:avLst/>
              </a:prstGeom>
              <a:blipFill>
                <a:blip r:embed="rId5"/>
                <a:stretch>
                  <a:fillRect l="-5488" r="-304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D9DF7D-200D-4FBF-9210-29C2A04AE36E}"/>
                  </a:ext>
                </a:extLst>
              </p:cNvPr>
              <p:cNvSpPr txBox="1"/>
              <p:nvPr/>
            </p:nvSpPr>
            <p:spPr>
              <a:xfrm>
                <a:off x="8897843" y="2292334"/>
                <a:ext cx="2332241" cy="1607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D9DF7D-200D-4FBF-9210-29C2A04AE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843" y="2292334"/>
                <a:ext cx="2332241" cy="1607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D21058-FA71-466F-9365-E5C133DDFE49}"/>
                  </a:ext>
                </a:extLst>
              </p:cNvPr>
              <p:cNvSpPr txBox="1"/>
              <p:nvPr/>
            </p:nvSpPr>
            <p:spPr>
              <a:xfrm rot="20017583">
                <a:off x="3340539" y="2914534"/>
                <a:ext cx="1194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D21058-FA71-466F-9365-E5C133DDF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17583">
                <a:off x="3340539" y="2914534"/>
                <a:ext cx="1194238" cy="276999"/>
              </a:xfrm>
              <a:prstGeom prst="rect">
                <a:avLst/>
              </a:prstGeom>
              <a:blipFill>
                <a:blip r:embed="rId7"/>
                <a:stretch>
                  <a:fillRect l="-2041" t="-775" r="-4082" b="-10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05F946-D942-4175-9EC5-27E49FA6C9AA}"/>
                  </a:ext>
                </a:extLst>
              </p14:cNvPr>
              <p14:cNvContentPartPr/>
              <p14:nvPr/>
            </p14:nvContentPartPr>
            <p14:xfrm>
              <a:off x="6078600" y="2261520"/>
              <a:ext cx="1483560" cy="1535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05F946-D942-4175-9EC5-27E49FA6C9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9240" y="2252160"/>
                <a:ext cx="1502280" cy="15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4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D1B38-0D1C-489B-8AC3-2557C5865D79}"/>
              </a:ext>
            </a:extLst>
          </p:cNvPr>
          <p:cNvSpPr txBox="1"/>
          <p:nvPr/>
        </p:nvSpPr>
        <p:spPr>
          <a:xfrm>
            <a:off x="321994" y="498436"/>
            <a:ext cx="11548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Can we express it entirely as matrix operations?!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CDF2AA7-A319-4169-9ADD-1EB8B9705D11}"/>
              </a:ext>
            </a:extLst>
          </p:cNvPr>
          <p:cNvGraphicFramePr>
            <a:graphicFrameLocks noGrp="1"/>
          </p:cNvGraphicFramePr>
          <p:nvPr/>
        </p:nvGraphicFramePr>
        <p:xfrm>
          <a:off x="261432" y="1265774"/>
          <a:ext cx="3573450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150">
                  <a:extLst>
                    <a:ext uri="{9D8B030D-6E8A-4147-A177-3AD203B41FA5}">
                      <a16:colId xmlns:a16="http://schemas.microsoft.com/office/drawing/2014/main" val="3698383425"/>
                    </a:ext>
                  </a:extLst>
                </a:gridCol>
                <a:gridCol w="1191150">
                  <a:extLst>
                    <a:ext uri="{9D8B030D-6E8A-4147-A177-3AD203B41FA5}">
                      <a16:colId xmlns:a16="http://schemas.microsoft.com/office/drawing/2014/main" val="605542765"/>
                    </a:ext>
                  </a:extLst>
                </a:gridCol>
                <a:gridCol w="1191150">
                  <a:extLst>
                    <a:ext uri="{9D8B030D-6E8A-4147-A177-3AD203B41FA5}">
                      <a16:colId xmlns:a16="http://schemas.microsoft.com/office/drawing/2014/main" val="3838937866"/>
                    </a:ext>
                  </a:extLst>
                </a:gridCol>
              </a:tblGrid>
              <a:tr h="29146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ysClr val="windowText" lastClr="000000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29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H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CPS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4585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88.6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3143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71.6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058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93.3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19.8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521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84.3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18.4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82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393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75.2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021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3763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354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3753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846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79.6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7236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449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973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6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76.3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27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B91610-6249-4BAC-B6D2-6DD3ABAB0B27}"/>
                  </a:ext>
                </a:extLst>
              </p:cNvPr>
              <p:cNvSpPr txBox="1"/>
              <p:nvPr/>
            </p:nvSpPr>
            <p:spPr>
              <a:xfrm>
                <a:off x="9059927" y="1402423"/>
                <a:ext cx="14660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B91610-6249-4BAC-B6D2-6DD3ABAB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927" y="1402423"/>
                <a:ext cx="1466042" cy="1587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60A14-ACF0-4909-99F5-AA5BB9685CB0}"/>
                  </a:ext>
                </a:extLst>
              </p:cNvPr>
              <p:cNvSpPr txBox="1"/>
              <p:nvPr/>
            </p:nvSpPr>
            <p:spPr>
              <a:xfrm>
                <a:off x="4407061" y="1302897"/>
                <a:ext cx="2926506" cy="1817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         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60A14-ACF0-4909-99F5-AA5BB9685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61" y="1302897"/>
                <a:ext cx="2926506" cy="1817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CD8FA-4EF6-4C12-BC70-29D48D95484F}"/>
                  </a:ext>
                </a:extLst>
              </p:cNvPr>
              <p:cNvSpPr txBox="1"/>
              <p:nvPr/>
            </p:nvSpPr>
            <p:spPr>
              <a:xfrm>
                <a:off x="7197999" y="3120382"/>
                <a:ext cx="9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CD8FA-4EF6-4C12-BC70-29D48D95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999" y="3120382"/>
                <a:ext cx="9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85254-D3C7-43A4-86DF-30AC2E2B4A4A}"/>
                  </a:ext>
                </a:extLst>
              </p:cNvPr>
              <p:cNvSpPr txBox="1"/>
              <p:nvPr/>
            </p:nvSpPr>
            <p:spPr>
              <a:xfrm>
                <a:off x="10124505" y="3120382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85254-D3C7-43A4-86DF-30AC2E2B4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505" y="3120382"/>
                <a:ext cx="90948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/>
              <p:nvPr/>
            </p:nvSpPr>
            <p:spPr>
              <a:xfrm>
                <a:off x="3998310" y="4788912"/>
                <a:ext cx="8082469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310" y="4788912"/>
                <a:ext cx="8082469" cy="1176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2DABDB-B12F-48D4-BA20-2505B30885E2}"/>
                  </a:ext>
                </a:extLst>
              </p:cNvPr>
              <p:cNvSpPr txBox="1"/>
              <p:nvPr/>
            </p:nvSpPr>
            <p:spPr>
              <a:xfrm>
                <a:off x="4407061" y="3953058"/>
                <a:ext cx="6139542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2DABDB-B12F-48D4-BA20-2505B308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61" y="3953058"/>
                <a:ext cx="6139542" cy="468205"/>
              </a:xfrm>
              <a:prstGeom prst="rect">
                <a:avLst/>
              </a:prstGeom>
              <a:blipFill>
                <a:blip r:embed="rId7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5CE879-1936-438A-B8AF-26683C4D1C60}"/>
                  </a:ext>
                </a:extLst>
              </p:cNvPr>
              <p:cNvSpPr txBox="1"/>
              <p:nvPr/>
            </p:nvSpPr>
            <p:spPr>
              <a:xfrm>
                <a:off x="9186480" y="4012044"/>
                <a:ext cx="9163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5CE879-1936-438A-B8AF-26683C4D1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480" y="4012044"/>
                <a:ext cx="91634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474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4B78-A7E5-404D-BE69-ACA338EC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of Ordinary Least Squares (OLS)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232D8-A52E-4FFE-AB3B-DF10F6CD5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964DE-B5E6-4E20-AF5F-3369166CDB29}"/>
              </a:ext>
            </a:extLst>
          </p:cNvPr>
          <p:cNvSpPr txBox="1"/>
          <p:nvPr/>
        </p:nvSpPr>
        <p:spPr>
          <a:xfrm>
            <a:off x="3069431" y="5792271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https://www.geogebra.org/m/xC6zq7Zv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289D3-A749-4419-9942-3FF0123F1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31" r="-1"/>
          <a:stretch/>
        </p:blipFill>
        <p:spPr>
          <a:xfrm>
            <a:off x="1740921" y="1413416"/>
            <a:ext cx="3435647" cy="3333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2145C-805C-4A02-9AE0-1078DB3E7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09" y="1413416"/>
            <a:ext cx="3870212" cy="3294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1DAD8-8A22-4048-83D3-CB273C439A06}"/>
              </a:ext>
            </a:extLst>
          </p:cNvPr>
          <p:cNvSpPr txBox="1"/>
          <p:nvPr/>
        </p:nvSpPr>
        <p:spPr>
          <a:xfrm>
            <a:off x="512744" y="809481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Minimizing sum of squared error is </a:t>
            </a:r>
            <a:r>
              <a:rPr lang="en-US" sz="2400" i="1" dirty="0">
                <a:latin typeface="Avenir Next LT Pro" panose="020B0504020202020204" pitchFamily="34" charset="0"/>
              </a:rPr>
              <a:t>very</a:t>
            </a:r>
            <a:r>
              <a:rPr lang="en-US" sz="2400" dirty="0">
                <a:latin typeface="Avenir Next LT Pro" panose="020B0504020202020204" pitchFamily="34" charset="0"/>
              </a:rPr>
              <a:t> sensitive to outliers.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02CD6A-6454-4D37-A244-BD405CBCDF40}"/>
              </a:ext>
            </a:extLst>
          </p:cNvPr>
          <p:cNvSpPr txBox="1"/>
          <p:nvPr/>
        </p:nvSpPr>
        <p:spPr>
          <a:xfrm>
            <a:off x="512744" y="5169166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Probabilistic view:  very little density in the tails of Gaussians.</a:t>
            </a:r>
          </a:p>
        </p:txBody>
      </p:sp>
    </p:spTree>
    <p:extLst>
      <p:ext uri="{BB962C8B-B14F-4D97-AF65-F5344CB8AC3E}">
        <p14:creationId xmlns:p14="http://schemas.microsoft.com/office/powerpoint/2010/main" val="31169087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CDE95-D293-423C-8CD1-7ED0797EC465}"/>
                  </a:ext>
                </a:extLst>
              </p:cNvPr>
              <p:cNvSpPr txBox="1"/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CDE95-D293-423C-8CD1-7ED0797E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2C6F47-01B7-40F8-A676-6ADE15683CD0}"/>
              </a:ext>
            </a:extLst>
          </p:cNvPr>
          <p:cNvSpPr txBox="1"/>
          <p:nvPr/>
        </p:nvSpPr>
        <p:spPr>
          <a:xfrm>
            <a:off x="476438" y="2014172"/>
            <a:ext cx="10353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Take derivative and set equal to zero. Get closed-form solution: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4A5E06-E2D5-438F-85A5-54AC907EEFE6}"/>
                  </a:ext>
                </a:extLst>
              </p:cNvPr>
              <p:cNvSpPr txBox="1"/>
              <p:nvPr/>
            </p:nvSpPr>
            <p:spPr>
              <a:xfrm>
                <a:off x="3075580" y="2793870"/>
                <a:ext cx="6139542" cy="57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4A5E06-E2D5-438F-85A5-54AC907EE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2793870"/>
                <a:ext cx="6139542" cy="578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2A278D-3379-4BAA-A42E-7E085278E2AA}"/>
                  </a:ext>
                </a:extLst>
              </p:cNvPr>
              <p:cNvSpPr txBox="1"/>
              <p:nvPr/>
            </p:nvSpPr>
            <p:spPr>
              <a:xfrm>
                <a:off x="3075580" y="3917074"/>
                <a:ext cx="6139542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2A278D-3379-4BAA-A42E-7E085278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3917074"/>
                <a:ext cx="6139542" cy="530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6EEB8-B2D9-4100-BB9A-2257B1CD254B}"/>
                  </a:ext>
                </a:extLst>
              </p:cNvPr>
              <p:cNvSpPr txBox="1"/>
              <p:nvPr/>
            </p:nvSpPr>
            <p:spPr>
              <a:xfrm>
                <a:off x="3075580" y="4992893"/>
                <a:ext cx="61395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6EEB8-B2D9-4100-BB9A-2257B1CD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4992893"/>
                <a:ext cx="61395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4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6FE8-1A15-4D2D-9FF0-705404DE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Assumptions </a:t>
            </a:r>
            <a:r>
              <a:rPr lang="en-US" dirty="0">
                <a:sym typeface="Wingdings" panose="05000000000000000000" pitchFamily="2" charset="2"/>
              </a:rPr>
              <a:t> No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A5BFC-7077-4C22-9995-BA6B608EE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161ED-02E6-4933-9950-763C79571BF7}"/>
              </a:ext>
            </a:extLst>
          </p:cNvPr>
          <p:cNvSpPr txBox="1"/>
          <p:nvPr/>
        </p:nvSpPr>
        <p:spPr>
          <a:xfrm>
            <a:off x="428624" y="621103"/>
            <a:ext cx="1124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It’s clear we are interested in mappings from input to output. Let’s get concrete.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963E40-762D-4842-ACB7-517E6D78C70A}"/>
              </a:ext>
            </a:extLst>
          </p:cNvPr>
          <p:cNvGrpSpPr/>
          <p:nvPr/>
        </p:nvGrpSpPr>
        <p:grpSpPr>
          <a:xfrm>
            <a:off x="292274" y="1505817"/>
            <a:ext cx="1886770" cy="889609"/>
            <a:chOff x="399230" y="1881029"/>
            <a:chExt cx="1886770" cy="8896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136118F-6C97-4EEB-8599-1D16607654AA}"/>
                </a:ext>
              </a:extLst>
            </p:cNvPr>
            <p:cNvGrpSpPr/>
            <p:nvPr/>
          </p:nvGrpSpPr>
          <p:grpSpPr>
            <a:xfrm>
              <a:off x="399230" y="1881029"/>
              <a:ext cx="830997" cy="830997"/>
              <a:chOff x="5461000" y="2971800"/>
              <a:chExt cx="914400" cy="914400"/>
            </a:xfrm>
          </p:grpSpPr>
          <p:pic>
            <p:nvPicPr>
              <p:cNvPr id="8" name="Graphic 7" descr="Home with solid fill">
                <a:extLst>
                  <a:ext uri="{FF2B5EF4-FFF2-40B4-BE49-F238E27FC236}">
                    <a16:creationId xmlns:a16="http://schemas.microsoft.com/office/drawing/2014/main" id="{DD67790B-3EC0-49B7-AB25-B7ACCA3E8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610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5BF8CA-096D-4FB7-9FEF-FDCD22200E98}"/>
                  </a:ext>
                </a:extLst>
              </p:cNvPr>
              <p:cNvSpPr/>
              <p:nvPr/>
            </p:nvSpPr>
            <p:spPr>
              <a:xfrm>
                <a:off x="5632057" y="3528127"/>
                <a:ext cx="558350" cy="24276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786D01-9279-467C-931C-B870707788E6}"/>
                </a:ext>
              </a:extLst>
            </p:cNvPr>
            <p:cNvSpPr txBox="1"/>
            <p:nvPr/>
          </p:nvSpPr>
          <p:spPr>
            <a:xfrm>
              <a:off x="565014" y="2124307"/>
              <a:ext cx="17209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 err="1">
                  <a:solidFill>
                    <a:schemeClr val="bg1"/>
                  </a:solidFill>
                  <a:latin typeface="Broadway" panose="04040905080B02020502" pitchFamily="82" charset="0"/>
                </a:rPr>
                <a:t>M</a:t>
              </a:r>
              <a:r>
                <a:rPr lang="en-US" sz="3600" b="1" dirty="0" err="1">
                  <a:ln w="19050">
                    <a:solidFill>
                      <a:schemeClr val="bg1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illow</a:t>
              </a:r>
              <a:endParaRPr lang="en-US" sz="360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49154" name="Picture 2" descr="News Analysis: Why single-family home zoning is under attack - Los Angeles  Times">
            <a:extLst>
              <a:ext uri="{FF2B5EF4-FFF2-40B4-BE49-F238E27FC236}">
                <a16:creationId xmlns:a16="http://schemas.microsoft.com/office/drawing/2014/main" id="{D5226D8D-D0A1-4E5C-B5E5-4F81CDF4C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3"/>
          <a:stretch/>
        </p:blipFill>
        <p:spPr bwMode="auto">
          <a:xfrm>
            <a:off x="296530" y="2395426"/>
            <a:ext cx="3616037" cy="36307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01049EA-DECA-4F74-AAD5-363BEF85B8F4}"/>
              </a:ext>
            </a:extLst>
          </p:cNvPr>
          <p:cNvSpPr txBox="1"/>
          <p:nvPr/>
        </p:nvSpPr>
        <p:spPr>
          <a:xfrm>
            <a:off x="2083767" y="1688235"/>
            <a:ext cx="18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(legally distinct</a:t>
            </a:r>
          </a:p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 from Zillow)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44540-0A71-419F-9FB0-A17BACB53ACC}"/>
              </a:ext>
            </a:extLst>
          </p:cNvPr>
          <p:cNvSpPr txBox="1"/>
          <p:nvPr/>
        </p:nvSpPr>
        <p:spPr>
          <a:xfrm>
            <a:off x="4165887" y="1841427"/>
            <a:ext cx="77338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Goal: </a:t>
            </a:r>
            <a:r>
              <a:rPr lang="en-US" sz="2400" dirty="0">
                <a:latin typeface="Avenir Next LT Pro" panose="020B0504020202020204" pitchFamily="34" charset="0"/>
              </a:rPr>
              <a:t>Predict whether a house will sell within a month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26CA88B-F1E6-4A21-A061-56D89CB6652A}"/>
                  </a:ext>
                </a:extLst>
              </p:cNvPr>
              <p:cNvSpPr txBox="1"/>
              <p:nvPr/>
            </p:nvSpPr>
            <p:spPr>
              <a:xfrm>
                <a:off x="4165886" y="2629245"/>
                <a:ext cx="812136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Your records contain d attributes for each house…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Lets assume binary: </a:t>
                </a:r>
                <a:r>
                  <a:rPr lang="en-US" sz="2400" dirty="0" err="1">
                    <a:latin typeface="Avenir Next LT Pro" panose="020B0504020202020204" pitchFamily="34" charset="0"/>
                  </a:rPr>
                  <a:t>HasPool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? &gt;300sqft?, </a:t>
                </a:r>
                <a:r>
                  <a:rPr lang="en-US" sz="2400" dirty="0" err="1">
                    <a:latin typeface="Avenir Next LT Pro" panose="020B0504020202020204" pitchFamily="34" charset="0"/>
                  </a:rPr>
                  <a:t>IsHaunted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?...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Implies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26CA88B-F1E6-4A21-A061-56D89CB66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86" y="2629245"/>
                <a:ext cx="8121363" cy="1200329"/>
              </a:xfrm>
              <a:prstGeom prst="rect">
                <a:avLst/>
              </a:prstGeom>
              <a:blipFill>
                <a:blip r:embed="rId5"/>
                <a:stretch>
                  <a:fillRect l="-1125" t="-3553" b="-1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A6F8F4-8F0A-451B-BDE8-9C8B77824D15}"/>
                  </a:ext>
                </a:extLst>
              </p:cNvPr>
              <p:cNvSpPr txBox="1"/>
              <p:nvPr/>
            </p:nvSpPr>
            <p:spPr>
              <a:xfrm>
                <a:off x="4165886" y="4160208"/>
                <a:ext cx="812136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… and whether it sold within a month.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Implies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A6F8F4-8F0A-451B-BDE8-9C8B7782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86" y="4160208"/>
                <a:ext cx="8121363" cy="1200329"/>
              </a:xfrm>
              <a:prstGeom prst="rect">
                <a:avLst/>
              </a:prstGeom>
              <a:blipFill>
                <a:blip r:embed="rId6"/>
                <a:stretch>
                  <a:fillRect l="-1125" t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8B6A38E-C1A2-42C2-A497-AB2FE79AD930}"/>
              </a:ext>
            </a:extLst>
          </p:cNvPr>
          <p:cNvSpPr txBox="1"/>
          <p:nvPr/>
        </p:nvSpPr>
        <p:spPr>
          <a:xfrm>
            <a:off x="4165887" y="5630449"/>
            <a:ext cx="7989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How many possible mappings from x to y are there?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77F533-5ACF-4F8F-9DC5-67D6316E4A1B}"/>
              </a:ext>
            </a:extLst>
          </p:cNvPr>
          <p:cNvCxnSpPr>
            <a:cxnSpLocks/>
          </p:cNvCxnSpPr>
          <p:nvPr/>
        </p:nvCxnSpPr>
        <p:spPr>
          <a:xfrm>
            <a:off x="537693" y="1227551"/>
            <a:ext cx="11116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1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Our “generative story” for this data: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169159" y="359695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/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2ACDD4-0A81-49E8-A26E-413EFC2E5467}"/>
              </a:ext>
            </a:extLst>
          </p:cNvPr>
          <p:cNvCxnSpPr>
            <a:cxnSpLocks/>
          </p:cNvCxnSpPr>
          <p:nvPr/>
        </p:nvCxnSpPr>
        <p:spPr>
          <a:xfrm flipV="1">
            <a:off x="1782147" y="2248533"/>
            <a:ext cx="8128897" cy="31725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88E76-161C-4BE4-8042-6F94BBC6551E}"/>
              </a:ext>
            </a:extLst>
          </p:cNvPr>
          <p:cNvCxnSpPr/>
          <p:nvPr/>
        </p:nvCxnSpPr>
        <p:spPr>
          <a:xfrm>
            <a:off x="1601221" y="5561045"/>
            <a:ext cx="7744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/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C35FDB-74F6-4769-8360-B32E092C5B4A}"/>
              </a:ext>
            </a:extLst>
          </p:cNvPr>
          <p:cNvCxnSpPr>
            <a:cxnSpLocks/>
          </p:cNvCxnSpPr>
          <p:nvPr/>
        </p:nvCxnSpPr>
        <p:spPr>
          <a:xfrm flipV="1">
            <a:off x="1601221" y="2248533"/>
            <a:ext cx="0" cy="331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/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/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E66301-BA35-4890-9FA0-4AC914CCFA63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6456784" y="3621089"/>
            <a:ext cx="21894" cy="19399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 descr="The Shape of Doom">
            <a:extLst>
              <a:ext uri="{FF2B5EF4-FFF2-40B4-BE49-F238E27FC236}">
                <a16:creationId xmlns:a16="http://schemas.microsoft.com/office/drawing/2014/main" id="{F6A06306-70A8-40E7-A408-F8FB8B5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04783" y="3280513"/>
            <a:ext cx="1939953" cy="6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B5DF37F-E259-4FA0-94CB-B153BB15C358}"/>
              </a:ext>
            </a:extLst>
          </p:cNvPr>
          <p:cNvSpPr/>
          <p:nvPr/>
        </p:nvSpPr>
        <p:spPr>
          <a:xfrm>
            <a:off x="6375100" y="2902076"/>
            <a:ext cx="163367" cy="16336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70E747-6C90-493D-821F-6829236D6652}"/>
              </a:ext>
            </a:extLst>
          </p:cNvPr>
          <p:cNvCxnSpPr>
            <a:cxnSpLocks/>
            <a:stCxn id="36866" idx="0"/>
            <a:endCxn id="36866" idx="2"/>
          </p:cNvCxnSpPr>
          <p:nvPr/>
        </p:nvCxnSpPr>
        <p:spPr>
          <a:xfrm flipH="1">
            <a:off x="6458321" y="3596952"/>
            <a:ext cx="63287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2E183C-5296-441D-A4BD-B239B914DAAB}"/>
                  </a:ext>
                </a:extLst>
              </p:cNvPr>
              <p:cNvSpPr txBox="1"/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2E183C-5296-441D-A4BD-B239B914D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EA0FB3-9D30-405F-9685-45378795E3A9}"/>
                  </a:ext>
                </a:extLst>
              </p14:cNvPr>
              <p14:cNvContentPartPr/>
              <p14:nvPr/>
            </p14:nvContentPartPr>
            <p14:xfrm>
              <a:off x="7105320" y="1833840"/>
              <a:ext cx="464040" cy="6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EA0FB3-9D30-405F-9685-45378795E3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5960" y="1824480"/>
                <a:ext cx="482760" cy="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8825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Okay. </a:t>
            </a:r>
            <a:r>
              <a:rPr lang="en-US" sz="28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Still not seeing why we care? Let’s start doing MLE.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386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/>
              <p:nvPr/>
            </p:nvSpPr>
            <p:spPr>
              <a:xfrm>
                <a:off x="2943721" y="2055330"/>
                <a:ext cx="873538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21" y="2055330"/>
                <a:ext cx="873538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F13684-C028-4293-83D2-698F183075E7}"/>
                  </a:ext>
                </a:extLst>
              </p:cNvPr>
              <p:cNvSpPr txBox="1"/>
              <p:nvPr/>
            </p:nvSpPr>
            <p:spPr>
              <a:xfrm>
                <a:off x="-641640" y="3439403"/>
                <a:ext cx="11458275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F13684-C028-4293-83D2-698F18307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1640" y="3439403"/>
                <a:ext cx="11458275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FF6BB-C9AF-4741-AF5B-6A4A118ADEDB}"/>
                  </a:ext>
                </a:extLst>
              </p:cNvPr>
              <p:cNvSpPr txBox="1"/>
              <p:nvPr/>
            </p:nvSpPr>
            <p:spPr>
              <a:xfrm>
                <a:off x="512745" y="2987362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sz="18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likelihood</a:t>
                </a:r>
                <a:r>
                  <a:rPr lang="en-US" sz="1800" b="1" dirty="0">
                    <a:latin typeface="Avenir Next LT Pro" panose="020B0504020202020204" pitchFamily="34" charset="0"/>
                  </a:rPr>
                  <a:t> of the training data as a function of parameters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FF6BB-C9AF-4741-AF5B-6A4A118A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987362"/>
                <a:ext cx="8463303" cy="369332"/>
              </a:xfrm>
              <a:prstGeom prst="rect">
                <a:avLst/>
              </a:prstGeom>
              <a:blipFill>
                <a:blip r:embed="rId4"/>
                <a:stretch>
                  <a:fillRect l="-57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DA46CA-A5BE-4C8B-B6AB-3F5CB592B4C4}"/>
                  </a:ext>
                </a:extLst>
              </p:cNvPr>
              <p:cNvSpPr txBox="1"/>
              <p:nvPr/>
            </p:nvSpPr>
            <p:spPr>
              <a:xfrm>
                <a:off x="512900" y="1316403"/>
                <a:ext cx="11458275" cy="41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assume the above conditional probability.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DA46CA-A5BE-4C8B-B6AB-3F5CB592B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1316403"/>
                <a:ext cx="11458275" cy="416974"/>
              </a:xfrm>
              <a:prstGeom prst="rect">
                <a:avLst/>
              </a:prstGeom>
              <a:blipFill>
                <a:blip r:embed="rId5"/>
                <a:stretch>
                  <a:fillRect l="-532" t="-441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E00CAA6-DCEC-455F-8046-4B6BFE208FC6}"/>
              </a:ext>
            </a:extLst>
          </p:cNvPr>
          <p:cNvSpPr txBox="1"/>
          <p:nvPr/>
        </p:nvSpPr>
        <p:spPr>
          <a:xfrm>
            <a:off x="512744" y="4629047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Yikes. Let’s apply a log and write the log-likelihood to clean this up:</a:t>
            </a:r>
            <a:endParaRPr lang="en-US" sz="18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A4559C-D892-492E-A637-148919F15E26}"/>
                  </a:ext>
                </a:extLst>
              </p:cNvPr>
              <p:cNvSpPr txBox="1"/>
              <p:nvPr/>
            </p:nvSpPr>
            <p:spPr>
              <a:xfrm>
                <a:off x="366863" y="5179283"/>
                <a:ext cx="1145827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𝓛𝓛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A4559C-D892-492E-A637-148919F15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5179283"/>
                <a:ext cx="11458275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F33E92-F680-45EC-B633-820F49398730}"/>
              </a:ext>
            </a:extLst>
          </p:cNvPr>
          <p:cNvSpPr txBox="1"/>
          <p:nvPr/>
        </p:nvSpPr>
        <p:spPr>
          <a:xfrm>
            <a:off x="512899" y="2093673"/>
            <a:ext cx="2782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Model assumption: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40962" name="Picture 2" descr="What Is the Expanding Brain Meme? | POPSUGAR Middle East Tech">
            <a:extLst>
              <a:ext uri="{FF2B5EF4-FFF2-40B4-BE49-F238E27FC236}">
                <a16:creationId xmlns:a16="http://schemas.microsoft.com/office/drawing/2014/main" id="{D244C995-9723-47BE-904B-F16C8A07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4830" b="31428"/>
          <a:stretch/>
        </p:blipFill>
        <p:spPr bwMode="auto">
          <a:xfrm flipH="1">
            <a:off x="11289615" y="-12966"/>
            <a:ext cx="903129" cy="60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60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F6BB-C9AF-4741-AF5B-6A4A118ADEDB}"/>
              </a:ext>
            </a:extLst>
          </p:cNvPr>
          <p:cNvSpPr txBox="1"/>
          <p:nvPr/>
        </p:nvSpPr>
        <p:spPr>
          <a:xfrm>
            <a:off x="512745" y="753459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Wait… </a:t>
            </a:r>
            <a:r>
              <a:rPr lang="en-US" sz="18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this part</a:t>
            </a:r>
            <a:r>
              <a:rPr lang="en-US" sz="1800" b="1" dirty="0">
                <a:latin typeface="Avenir Next LT Pro" panose="020B0504020202020204" pitchFamily="34" charset="0"/>
              </a:rPr>
              <a:t> is looking familiar...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C48C3D-81C8-4509-9BF8-14A8AD0C0E0F}"/>
                  </a:ext>
                </a:extLst>
              </p:cNvPr>
              <p:cNvSpPr txBox="1"/>
              <p:nvPr/>
            </p:nvSpPr>
            <p:spPr>
              <a:xfrm>
                <a:off x="366863" y="1396238"/>
                <a:ext cx="1145827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𝓛𝓛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C48C3D-81C8-4509-9BF8-14A8AD0C0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1396238"/>
                <a:ext cx="11458275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FD73D54-1451-40C2-A74D-9EEC094961DF}"/>
              </a:ext>
            </a:extLst>
          </p:cNvPr>
          <p:cNvSpPr txBox="1"/>
          <p:nvPr/>
        </p:nvSpPr>
        <p:spPr>
          <a:xfrm>
            <a:off x="512745" y="3230138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How do we maximize this log-likelihood with respect to 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6D67D7-AD96-42EA-BA81-7FE39FE6D3B7}"/>
                  </a:ext>
                </a:extLst>
              </p:cNvPr>
              <p:cNvSpPr txBox="1"/>
              <p:nvPr/>
            </p:nvSpPr>
            <p:spPr>
              <a:xfrm>
                <a:off x="328341" y="4189202"/>
                <a:ext cx="11458275" cy="481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is</a:t>
                </a:r>
                <a:r>
                  <a:rPr lang="en-US" sz="2400" b="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as small as possible</a:t>
                </a:r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6D67D7-AD96-42EA-BA81-7FE39FE6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1" y="4189202"/>
                <a:ext cx="11458275" cy="481863"/>
              </a:xfrm>
              <a:prstGeom prst="rect">
                <a:avLst/>
              </a:prstGeom>
              <a:blipFill>
                <a:blip r:embed="rId3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5015DA4-D66F-4BB3-A00F-35FB1B27722C}"/>
              </a:ext>
            </a:extLst>
          </p:cNvPr>
          <p:cNvSpPr txBox="1"/>
          <p:nvPr/>
        </p:nvSpPr>
        <p:spPr>
          <a:xfrm>
            <a:off x="21849" y="5093254"/>
            <a:ext cx="121483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latin typeface="Avenir Next LT Pro" panose="020B0504020202020204" pitchFamily="34" charset="0"/>
              </a:rPr>
              <a:t>AKA find weights that minimize the sum of squared error! </a:t>
            </a:r>
          </a:p>
          <a:p>
            <a:pPr algn="ctr"/>
            <a:r>
              <a:rPr lang="en-US" sz="2800" b="1" dirty="0">
                <a:latin typeface="Avenir Next LT Pro" panose="020B0504020202020204" pitchFamily="34" charset="0"/>
              </a:rPr>
              <a:t>Linear regression is just MLE of a linear model with Gaussian noise!</a:t>
            </a:r>
          </a:p>
        </p:txBody>
      </p:sp>
      <p:pic>
        <p:nvPicPr>
          <p:cNvPr id="39938" name="Picture 2" descr="What Is the Expanding Brain Meme? | POPSUGAR Middle East Tech">
            <a:extLst>
              <a:ext uri="{FF2B5EF4-FFF2-40B4-BE49-F238E27FC236}">
                <a16:creationId xmlns:a16="http://schemas.microsoft.com/office/drawing/2014/main" id="{62A1A428-7786-4A4E-8717-52075432D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0885" b="-1"/>
          <a:stretch/>
        </p:blipFill>
        <p:spPr bwMode="auto">
          <a:xfrm flipH="1">
            <a:off x="10957297" y="1921"/>
            <a:ext cx="1234703" cy="7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Amazon.com: THE LOUDEST AIRHORN PRO: Appstore for Android">
            <a:extLst>
              <a:ext uri="{FF2B5EF4-FFF2-40B4-BE49-F238E27FC236}">
                <a16:creationId xmlns:a16="http://schemas.microsoft.com/office/drawing/2014/main" id="{9A7182E5-0334-4E44-AEE5-826F61E5D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5600" y="4281220"/>
            <a:ext cx="1203649" cy="12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Amazon.com: THE LOUDEST AIRHORN PRO: Appstore for Android">
            <a:extLst>
              <a:ext uri="{FF2B5EF4-FFF2-40B4-BE49-F238E27FC236}">
                <a16:creationId xmlns:a16="http://schemas.microsoft.com/office/drawing/2014/main" id="{FDC3BBB0-AAE2-452C-9047-9E66B749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4291492"/>
            <a:ext cx="1203649" cy="12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32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CF23-3DF7-4757-BF65-4A3A1E8B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Lines but Still Linear?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A8EAE-CABF-4A01-AC20-000A2B039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6F141-46DB-4541-8000-1B71B2FC6854}"/>
              </a:ext>
            </a:extLst>
          </p:cNvPr>
          <p:cNvSpPr txBox="1"/>
          <p:nvPr/>
        </p:nvSpPr>
        <p:spPr>
          <a:xfrm>
            <a:off x="512744" y="812791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Fitting lines seems cool but many, many functions of interest aren’t lines.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2B6743-EC57-4A13-BD76-32EBEA775D2B}"/>
              </a:ext>
            </a:extLst>
          </p:cNvPr>
          <p:cNvGrpSpPr/>
          <p:nvPr/>
        </p:nvGrpSpPr>
        <p:grpSpPr>
          <a:xfrm>
            <a:off x="1524000" y="1668651"/>
            <a:ext cx="9144000" cy="4958191"/>
            <a:chOff x="1693323" y="1719451"/>
            <a:chExt cx="9144000" cy="495819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ABA2593-27CF-4BE3-881A-6FC4FA922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323" y="1719451"/>
              <a:ext cx="9144000" cy="4958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A84717-C4E8-44D0-AAB8-0BCFFEDBB480}"/>
                </a:ext>
              </a:extLst>
            </p:cNvPr>
            <p:cNvSpPr/>
            <p:nvPr/>
          </p:nvSpPr>
          <p:spPr>
            <a:xfrm>
              <a:off x="6324600" y="1866900"/>
              <a:ext cx="952500" cy="266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2991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1551-DEB1-4C7D-8C7D-DEE8B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Lines but Still Linear?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A7797-F199-43E3-8B87-EA3D7773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9D730-7FCD-445F-8D31-4DA025BE55B8}"/>
                  </a:ext>
                </a:extLst>
              </p:cNvPr>
              <p:cNvSpPr txBox="1"/>
              <p:nvPr/>
            </p:nvSpPr>
            <p:spPr>
              <a:xfrm>
                <a:off x="512745" y="512133"/>
                <a:ext cx="112738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Idea: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Solve a linear regression problem in a feature space that is non-linear in the original input! For example, could add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term.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9D730-7FCD-445F-8D31-4DA025BE5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512133"/>
                <a:ext cx="11273871" cy="830997"/>
              </a:xfrm>
              <a:prstGeom prst="rect">
                <a:avLst/>
              </a:prstGeom>
              <a:blipFill>
                <a:blip r:embed="rId2"/>
                <a:stretch>
                  <a:fillRect l="-811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DF35350C-681F-4857-A619-36B4F9C9D6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4140" y="1745883"/>
              <a:ext cx="2465456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867">
                      <a:extLst>
                        <a:ext uri="{9D8B030D-6E8A-4147-A177-3AD203B41FA5}">
                          <a16:colId xmlns:a16="http://schemas.microsoft.com/office/drawing/2014/main" val="2896953762"/>
                        </a:ext>
                      </a:extLst>
                    </a:gridCol>
                    <a:gridCol w="815995">
                      <a:extLst>
                        <a:ext uri="{9D8B030D-6E8A-4147-A177-3AD203B41FA5}">
                          <a16:colId xmlns:a16="http://schemas.microsoft.com/office/drawing/2014/main" val="1723420952"/>
                        </a:ext>
                      </a:extLst>
                    </a:gridCol>
                    <a:gridCol w="993594">
                      <a:extLst>
                        <a:ext uri="{9D8B030D-6E8A-4147-A177-3AD203B41FA5}">
                          <a16:colId xmlns:a16="http://schemas.microsoft.com/office/drawing/2014/main" val="414050828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X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9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09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-0.25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-4.47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042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6520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0.46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-10.44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350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7.19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99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60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5.38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891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-0.88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11.55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911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0.73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10.85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502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191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-8.31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500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DF35350C-681F-4857-A619-36B4F9C9D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727013"/>
                  </p:ext>
                </p:extLst>
              </p:nvPr>
            </p:nvGraphicFramePr>
            <p:xfrm>
              <a:off x="594140" y="1745883"/>
              <a:ext cx="2465456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867">
                      <a:extLst>
                        <a:ext uri="{9D8B030D-6E8A-4147-A177-3AD203B41FA5}">
                          <a16:colId xmlns:a16="http://schemas.microsoft.com/office/drawing/2014/main" val="2896953762"/>
                        </a:ext>
                      </a:extLst>
                    </a:gridCol>
                    <a:gridCol w="815995">
                      <a:extLst>
                        <a:ext uri="{9D8B030D-6E8A-4147-A177-3AD203B41FA5}">
                          <a16:colId xmlns:a16="http://schemas.microsoft.com/office/drawing/2014/main" val="1723420952"/>
                        </a:ext>
                      </a:extLst>
                    </a:gridCol>
                    <a:gridCol w="993594">
                      <a:extLst>
                        <a:ext uri="{9D8B030D-6E8A-4147-A177-3AD203B41FA5}">
                          <a16:colId xmlns:a16="http://schemas.microsoft.com/office/drawing/2014/main" val="414050828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1639" r="-69421" b="-11147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X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9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81343" t="-101639" r="-125373" b="-10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09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-0.25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-4.47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042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6520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0.46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-10.44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350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7.19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99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60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5.38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891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-0.88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11.55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911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0.73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10.85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502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191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-8.31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5009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D166ABFE-A08F-4549-BDAB-8DD0CC7F8418}"/>
              </a:ext>
            </a:extLst>
          </p:cNvPr>
          <p:cNvSpPr/>
          <p:nvPr/>
        </p:nvSpPr>
        <p:spPr>
          <a:xfrm>
            <a:off x="3506857" y="3555424"/>
            <a:ext cx="546652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9">
                <a:extLst>
                  <a:ext uri="{FF2B5EF4-FFF2-40B4-BE49-F238E27FC236}">
                    <a16:creationId xmlns:a16="http://schemas.microsoft.com/office/drawing/2014/main" id="{2FAC6EC0-49BA-4F95-8F70-A21513D4AA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92983" y="1745882"/>
              <a:ext cx="2465455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2773">
                      <a:extLst>
                        <a:ext uri="{9D8B030D-6E8A-4147-A177-3AD203B41FA5}">
                          <a16:colId xmlns:a16="http://schemas.microsoft.com/office/drawing/2014/main" val="2896953762"/>
                        </a:ext>
                      </a:extLst>
                    </a:gridCol>
                    <a:gridCol w="613082">
                      <a:extLst>
                        <a:ext uri="{9D8B030D-6E8A-4147-A177-3AD203B41FA5}">
                          <a16:colId xmlns:a16="http://schemas.microsoft.com/office/drawing/2014/main" val="1723420952"/>
                        </a:ext>
                      </a:extLst>
                    </a:gridCol>
                    <a:gridCol w="613082">
                      <a:extLst>
                        <a:ext uri="{9D8B030D-6E8A-4147-A177-3AD203B41FA5}">
                          <a16:colId xmlns:a16="http://schemas.microsoft.com/office/drawing/2014/main" val="4274327660"/>
                        </a:ext>
                      </a:extLst>
                    </a:gridCol>
                    <a:gridCol w="746518">
                      <a:extLst>
                        <a:ext uri="{9D8B030D-6E8A-4147-A177-3AD203B41FA5}">
                          <a16:colId xmlns:a16="http://schemas.microsoft.com/office/drawing/2014/main" val="4140508283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X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9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09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-0.25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0.06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-4.47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042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0.81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6520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0.46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0.21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-10.44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350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0.04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7.19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99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60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5.38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891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-0.88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0.77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11.55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911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0.73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0.53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10.85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502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0.04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191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-8.31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500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9">
                <a:extLst>
                  <a:ext uri="{FF2B5EF4-FFF2-40B4-BE49-F238E27FC236}">
                    <a16:creationId xmlns:a16="http://schemas.microsoft.com/office/drawing/2014/main" id="{2FAC6EC0-49BA-4F95-8F70-A21513D4AA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282659"/>
                  </p:ext>
                </p:extLst>
              </p:nvPr>
            </p:nvGraphicFramePr>
            <p:xfrm>
              <a:off x="4592983" y="1745882"/>
              <a:ext cx="2465455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2773">
                      <a:extLst>
                        <a:ext uri="{9D8B030D-6E8A-4147-A177-3AD203B41FA5}">
                          <a16:colId xmlns:a16="http://schemas.microsoft.com/office/drawing/2014/main" val="2896953762"/>
                        </a:ext>
                      </a:extLst>
                    </a:gridCol>
                    <a:gridCol w="613082">
                      <a:extLst>
                        <a:ext uri="{9D8B030D-6E8A-4147-A177-3AD203B41FA5}">
                          <a16:colId xmlns:a16="http://schemas.microsoft.com/office/drawing/2014/main" val="1723420952"/>
                        </a:ext>
                      </a:extLst>
                    </a:gridCol>
                    <a:gridCol w="613082">
                      <a:extLst>
                        <a:ext uri="{9D8B030D-6E8A-4147-A177-3AD203B41FA5}">
                          <a16:colId xmlns:a16="http://schemas.microsoft.com/office/drawing/2014/main" val="4274327660"/>
                        </a:ext>
                      </a:extLst>
                    </a:gridCol>
                    <a:gridCol w="746518">
                      <a:extLst>
                        <a:ext uri="{9D8B030D-6E8A-4147-A177-3AD203B41FA5}">
                          <a16:colId xmlns:a16="http://schemas.microsoft.com/office/drawing/2014/main" val="4140508283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55" t="-1639" r="-45390" b="-11147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X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9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81188" t="-101639" r="-225743" b="-10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183000" t="-101639" r="-128000" b="-10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09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-0.25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0.06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-4.47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042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0.81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6520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0.46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0.21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-10.44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350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0.04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7.19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99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60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5.38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891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-0.88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0.77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11.55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911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0.73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0.53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10.85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502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0.04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191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-8.31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5009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AC7FA3-E70F-4E5B-B0F2-C750C8F596BF}"/>
                  </a:ext>
                </a:extLst>
              </p:cNvPr>
              <p:cNvSpPr txBox="1"/>
              <p:nvPr/>
            </p:nvSpPr>
            <p:spPr>
              <a:xfrm>
                <a:off x="7838394" y="2521128"/>
                <a:ext cx="3837781" cy="454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AC7FA3-E70F-4E5B-B0F2-C750C8F59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394" y="2521128"/>
                <a:ext cx="3837781" cy="454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FDE50F-483A-4771-AB85-B2B0783357D3}"/>
              </a:ext>
            </a:extLst>
          </p:cNvPr>
          <p:cNvSpPr txBox="1"/>
          <p:nvPr/>
        </p:nvSpPr>
        <p:spPr>
          <a:xfrm>
            <a:off x="7819221" y="3467211"/>
            <a:ext cx="3876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Linear function of non-linear transformations of x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770D69-C952-44A5-B6A9-723AFC94FD97}"/>
                  </a:ext>
                </a:extLst>
              </p:cNvPr>
              <p:cNvSpPr txBox="1"/>
              <p:nvPr/>
            </p:nvSpPr>
            <p:spPr>
              <a:xfrm>
                <a:off x="8207437" y="4838162"/>
                <a:ext cx="3099695" cy="1135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770D69-C952-44A5-B6A9-723AFC94F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437" y="4838162"/>
                <a:ext cx="3099695" cy="1135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853F56F-88A3-486B-8E40-C44D75E149AA}"/>
              </a:ext>
            </a:extLst>
          </p:cNvPr>
          <p:cNvSpPr txBox="1"/>
          <p:nvPr/>
        </p:nvSpPr>
        <p:spPr>
          <a:xfrm>
            <a:off x="7893764" y="1756779"/>
            <a:ext cx="3727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Solve for w such that:</a:t>
            </a:r>
          </a:p>
        </p:txBody>
      </p:sp>
    </p:spTree>
    <p:extLst>
      <p:ext uri="{BB962C8B-B14F-4D97-AF65-F5344CB8AC3E}">
        <p14:creationId xmlns:p14="http://schemas.microsoft.com/office/powerpoint/2010/main" val="304107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6" grpId="0"/>
      <p:bldP spid="17" grpId="0"/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1551-DEB1-4C7D-8C7D-DEE8B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over Basis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A7797-F199-43E3-8B87-EA3D7773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9D730-7FCD-445F-8D31-4DA025BE55B8}"/>
              </a:ext>
            </a:extLst>
          </p:cNvPr>
          <p:cNvSpPr txBox="1"/>
          <p:nvPr/>
        </p:nvSpPr>
        <p:spPr>
          <a:xfrm>
            <a:off x="512745" y="579340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Let’s generalize this further.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715C1F-34B6-476E-8D56-7EB7384D66C8}"/>
                  </a:ext>
                </a:extLst>
              </p:cNvPr>
              <p:cNvSpPr txBox="1"/>
              <p:nvPr/>
            </p:nvSpPr>
            <p:spPr>
              <a:xfrm>
                <a:off x="512745" y="1160684"/>
                <a:ext cx="11273871" cy="88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Each data point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features. Let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be our basis function. Can make any arbitrary choice we want here based on how the data looks.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715C1F-34B6-476E-8D56-7EB7384D6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160684"/>
                <a:ext cx="11273871" cy="881395"/>
              </a:xfrm>
              <a:prstGeom prst="rect">
                <a:avLst/>
              </a:prstGeom>
              <a:blipFill>
                <a:blip r:embed="rId2"/>
                <a:stretch>
                  <a:fillRect l="-811" r="-1459" b="-1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F27BD8-C1B2-4ECE-B820-0A9F5B79E83A}"/>
                  </a:ext>
                </a:extLst>
              </p:cNvPr>
              <p:cNvSpPr txBox="1"/>
              <p:nvPr/>
            </p:nvSpPr>
            <p:spPr>
              <a:xfrm>
                <a:off x="3271484" y="2442912"/>
                <a:ext cx="3114186" cy="2618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F27BD8-C1B2-4ECE-B820-0A9F5B79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484" y="2442912"/>
                <a:ext cx="3114186" cy="2618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B4A7B4F-DC1F-42EA-A790-8857FE5DD609}"/>
              </a:ext>
            </a:extLst>
          </p:cNvPr>
          <p:cNvGrpSpPr/>
          <p:nvPr/>
        </p:nvGrpSpPr>
        <p:grpSpPr>
          <a:xfrm>
            <a:off x="416359" y="2777779"/>
            <a:ext cx="1874141" cy="1949253"/>
            <a:chOff x="1765075" y="3610777"/>
            <a:chExt cx="1874141" cy="1949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C1C2811-34F7-416E-B328-25A15CBD1491}"/>
                    </a:ext>
                  </a:extLst>
                </p:cNvPr>
                <p:cNvSpPr txBox="1"/>
                <p:nvPr/>
              </p:nvSpPr>
              <p:spPr>
                <a:xfrm>
                  <a:off x="1765075" y="3610777"/>
                  <a:ext cx="1613326" cy="16814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C1C2811-34F7-416E-B328-25A15CBD1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075" y="3610777"/>
                  <a:ext cx="1613326" cy="16814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CB2E69-BB2D-4BBD-B566-D8A1343A6280}"/>
                    </a:ext>
                  </a:extLst>
                </p:cNvPr>
                <p:cNvSpPr txBox="1"/>
                <p:nvPr/>
              </p:nvSpPr>
              <p:spPr>
                <a:xfrm>
                  <a:off x="2984870" y="5252253"/>
                  <a:ext cx="6543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CB2E69-BB2D-4BBD-B566-D8A1343A6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870" y="5252253"/>
                  <a:ext cx="65434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8333" r="-740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990FF-2A93-4F6E-A420-2F06CCC35805}"/>
                  </a:ext>
                </a:extLst>
              </p:cNvPr>
              <p:cNvSpPr txBox="1"/>
              <p:nvPr/>
            </p:nvSpPr>
            <p:spPr>
              <a:xfrm>
                <a:off x="6679331" y="2467855"/>
                <a:ext cx="2769028" cy="2569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990FF-2A93-4F6E-A420-2F06CCC35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31" y="2467855"/>
                <a:ext cx="2769028" cy="2569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39D45-A3E0-420D-AEF3-F79DEE524E58}"/>
                  </a:ext>
                </a:extLst>
              </p:cNvPr>
              <p:cNvSpPr txBox="1"/>
              <p:nvPr/>
            </p:nvSpPr>
            <p:spPr>
              <a:xfrm>
                <a:off x="9578949" y="3020634"/>
                <a:ext cx="2576475" cy="146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∏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39D45-A3E0-420D-AEF3-F79DEE52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949" y="3020634"/>
                <a:ext cx="2576475" cy="14635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542CC-C82C-4DC1-9B9B-E146D3E2D647}"/>
                  </a:ext>
                </a:extLst>
              </p:cNvPr>
              <p:cNvSpPr txBox="1"/>
              <p:nvPr/>
            </p:nvSpPr>
            <p:spPr>
              <a:xfrm>
                <a:off x="512745" y="5512618"/>
                <a:ext cx="112738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No matter what we choose, the procedure is the same. Replace each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(row) in our data matrix with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𝚽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, then solve the linear regression problem.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542CC-C82C-4DC1-9B9B-E146D3E2D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5512618"/>
                <a:ext cx="11273871" cy="830997"/>
              </a:xfrm>
              <a:prstGeom prst="rect">
                <a:avLst/>
              </a:prstGeom>
              <a:blipFill>
                <a:blip r:embed="rId8"/>
                <a:stretch>
                  <a:fillRect l="-81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0131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1551-DEB1-4C7D-8C7D-DEE8B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over Basis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A7797-F199-43E3-8B87-EA3D7773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39D45-A3E0-420D-AEF3-F79DEE524E58}"/>
                  </a:ext>
                </a:extLst>
              </p:cNvPr>
              <p:cNvSpPr txBox="1"/>
              <p:nvPr/>
            </p:nvSpPr>
            <p:spPr>
              <a:xfrm>
                <a:off x="3732500" y="753684"/>
                <a:ext cx="47270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(10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39D45-A3E0-420D-AEF3-F79DEE52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0" y="753684"/>
                <a:ext cx="472700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B61AC6AC-3119-49E9-8B0E-8565C1B9F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82" y="1570459"/>
            <a:ext cx="8834437" cy="479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516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C6EAD-B490-4077-93B7-C3799BF74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C3ADF2-3FE5-4269-87BF-8A405820BA7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Can I use linear regression over basis functions to find the weights w for the following function?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C3ADF2-3FE5-4269-87BF-8A405820B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5F019-12E5-47F7-8481-41AF92BDC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1118F-4F4F-4C3C-A818-07B10FB4A4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3D682-AC0D-446D-AD64-ADF762993B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Maybe if you are tricky.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254A2A-0F39-42CC-9C39-1D4FE48C7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40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C6EAD-B490-4077-93B7-C3799BF74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C3ADF2-3FE5-4269-87BF-8A405820BA71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Can I use linear regression over basis functions to find the weights w for the following function?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C3ADF2-3FE5-4269-87BF-8A405820B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5F019-12E5-47F7-8481-41AF92BDC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1118F-4F4F-4C3C-A818-07B10FB4A4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3D682-AC0D-446D-AD64-ADF762993B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Maybe if you are tricky.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254A2A-0F39-42CC-9C39-1D4FE48C7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80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0008-3C1C-457E-A8DF-3F347016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Regularization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72EA6-6BC4-4F75-A9ED-A38DE8B2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CFBF1E-5F13-41DF-ADB9-242089931B93}"/>
              </a:ext>
            </a:extLst>
          </p:cNvPr>
          <p:cNvGrpSpPr/>
          <p:nvPr/>
        </p:nvGrpSpPr>
        <p:grpSpPr>
          <a:xfrm>
            <a:off x="662712" y="705465"/>
            <a:ext cx="10260926" cy="561372"/>
            <a:chOff x="279254" y="1029929"/>
            <a:chExt cx="10260926" cy="561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54146-4080-45B3-8B11-F2BE52FB34E9}"/>
                    </a:ext>
                  </a:extLst>
                </p:cNvPr>
                <p:cNvSpPr txBox="1"/>
                <p:nvPr/>
              </p:nvSpPr>
              <p:spPr>
                <a:xfrm>
                  <a:off x="279254" y="1029929"/>
                  <a:ext cx="5610223" cy="5613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𝑎𝑟𝑔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0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func>
                      </m:oMath>
                    </m:oMathPara>
                  </a14:m>
                  <a:endParaRPr lang="en-US" sz="2000" b="1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54146-4080-45B3-8B11-F2BE52FB34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4" y="1029929"/>
                  <a:ext cx="5610223" cy="5613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8CD8DD9-0E63-4774-8A0F-B95EFC7C0511}"/>
                    </a:ext>
                  </a:extLst>
                </p:cNvPr>
                <p:cNvSpPr txBox="1"/>
                <p:nvPr/>
              </p:nvSpPr>
              <p:spPr>
                <a:xfrm>
                  <a:off x="7570886" y="1110560"/>
                  <a:ext cx="296929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8CD8DD9-0E63-4774-8A0F-B95EFC7C0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886" y="1110560"/>
                  <a:ext cx="2969294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F79AE13-854F-46EA-AAE6-82AC3FCC8569}"/>
                </a:ext>
              </a:extLst>
            </p:cNvPr>
            <p:cNvSpPr/>
            <p:nvPr/>
          </p:nvSpPr>
          <p:spPr>
            <a:xfrm>
              <a:off x="6371304" y="1236873"/>
              <a:ext cx="442452" cy="1474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oly_red (3)">
            <a:hlinkClick r:id="" action="ppaction://media"/>
            <a:extLst>
              <a:ext uri="{FF2B5EF4-FFF2-40B4-BE49-F238E27FC236}">
                <a16:creationId xmlns:a16="http://schemas.microsoft.com/office/drawing/2014/main" id="{DE2DFD9C-D86A-4C19-AF5E-29A6D0AE3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4429" y="1604506"/>
            <a:ext cx="8423142" cy="47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6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6FE8-1A15-4D2D-9FF0-705404DE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Assumptions </a:t>
            </a:r>
            <a:r>
              <a:rPr lang="en-US" dirty="0">
                <a:sym typeface="Wingdings" panose="05000000000000000000" pitchFamily="2" charset="2"/>
              </a:rPr>
              <a:t> No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A5BFC-7077-4C22-9995-BA6B608EE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B6A38E-C1A2-42C2-A497-AB2FE79AD930}"/>
                  </a:ext>
                </a:extLst>
              </p:cNvPr>
              <p:cNvSpPr txBox="1"/>
              <p:nvPr/>
            </p:nvSpPr>
            <p:spPr>
              <a:xfrm>
                <a:off x="305317" y="624167"/>
                <a:ext cx="11581365" cy="475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Avenir Next LT Pro" panose="020B0504020202020204" pitchFamily="34" charset="0"/>
                  </a:rPr>
                  <a:t>How many possible mappings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from x to y are there?</a:t>
                </a:r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B6A38E-C1A2-42C2-A497-AB2FE79AD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" y="624167"/>
                <a:ext cx="11581365" cy="475579"/>
              </a:xfrm>
              <a:prstGeom prst="rect">
                <a:avLst/>
              </a:prstGeom>
              <a:blipFill>
                <a:blip r:embed="rId2"/>
                <a:stretch>
                  <a:fillRect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77F533-5ACF-4F8F-9DC5-67D6316E4A1B}"/>
              </a:ext>
            </a:extLst>
          </p:cNvPr>
          <p:cNvCxnSpPr>
            <a:cxnSpLocks/>
          </p:cNvCxnSpPr>
          <p:nvPr/>
        </p:nvCxnSpPr>
        <p:spPr>
          <a:xfrm>
            <a:off x="537693" y="1227551"/>
            <a:ext cx="11116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D5CA36-2EC0-4857-96A7-75EF039DA2D8}"/>
              </a:ext>
            </a:extLst>
          </p:cNvPr>
          <p:cNvSpPr txBox="1"/>
          <p:nvPr/>
        </p:nvSpPr>
        <p:spPr>
          <a:xfrm>
            <a:off x="537693" y="3114082"/>
            <a:ext cx="1771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0  0  …  0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0  0  …  1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1  1  …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0E3B6B-1B55-47B5-B5B2-416C357A0622}"/>
                  </a:ext>
                </a:extLst>
              </p:cNvPr>
              <p:cNvSpPr txBox="1"/>
              <p:nvPr/>
            </p:nvSpPr>
            <p:spPr>
              <a:xfrm>
                <a:off x="648616" y="2463056"/>
                <a:ext cx="13277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0E3B6B-1B55-47B5-B5B2-416C357A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16" y="2463056"/>
                <a:ext cx="132775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654CA4-8283-4CF6-83F8-0B74EF251E5A}"/>
              </a:ext>
            </a:extLst>
          </p:cNvPr>
          <p:cNvCxnSpPr>
            <a:cxnSpLocks/>
          </p:cNvCxnSpPr>
          <p:nvPr/>
        </p:nvCxnSpPr>
        <p:spPr>
          <a:xfrm>
            <a:off x="537693" y="3000890"/>
            <a:ext cx="2447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3FABBE-6E17-44EB-9E27-0A1338754EAC}"/>
              </a:ext>
            </a:extLst>
          </p:cNvPr>
          <p:cNvCxnSpPr>
            <a:cxnSpLocks/>
          </p:cNvCxnSpPr>
          <p:nvPr/>
        </p:nvCxnSpPr>
        <p:spPr>
          <a:xfrm>
            <a:off x="2087298" y="2463056"/>
            <a:ext cx="0" cy="2959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06470F-9F59-4466-BB2E-6AB2F1683593}"/>
                  </a:ext>
                </a:extLst>
              </p:cNvPr>
              <p:cNvSpPr txBox="1"/>
              <p:nvPr/>
            </p:nvSpPr>
            <p:spPr>
              <a:xfrm>
                <a:off x="2198222" y="2463056"/>
                <a:ext cx="692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06470F-9F59-4466-BB2E-6AB2F1683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22" y="2463056"/>
                <a:ext cx="6924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E7897BF-CE05-46E1-A597-DDEAE31F241E}"/>
              </a:ext>
            </a:extLst>
          </p:cNvPr>
          <p:cNvSpPr txBox="1"/>
          <p:nvPr/>
        </p:nvSpPr>
        <p:spPr>
          <a:xfrm>
            <a:off x="305318" y="1441609"/>
            <a:ext cx="11581365" cy="475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What is a mapping? </a:t>
            </a:r>
            <a:r>
              <a:rPr lang="en-US" sz="2400" dirty="0">
                <a:latin typeface="Avenir Next LT Pro" panose="020B0504020202020204" pitchFamily="34" charset="0"/>
              </a:rPr>
              <a:t>For each unique x, provide an output y.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8284AE-40DB-4671-BB57-0B2E7864261A}"/>
              </a:ext>
            </a:extLst>
          </p:cNvPr>
          <p:cNvSpPr txBox="1"/>
          <p:nvPr/>
        </p:nvSpPr>
        <p:spPr>
          <a:xfrm>
            <a:off x="2402108" y="3114082"/>
            <a:ext cx="4885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0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1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648DD8-C499-4D1C-9B7B-6E3352FE1E16}"/>
              </a:ext>
            </a:extLst>
          </p:cNvPr>
          <p:cNvSpPr txBox="1"/>
          <p:nvPr/>
        </p:nvSpPr>
        <p:spPr>
          <a:xfrm>
            <a:off x="3858748" y="3095293"/>
            <a:ext cx="1771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0  0  …  0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0  0  …  1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1  1  …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5C65F9-BC1D-4508-888F-3962EF38797F}"/>
                  </a:ext>
                </a:extLst>
              </p:cNvPr>
              <p:cNvSpPr txBox="1"/>
              <p:nvPr/>
            </p:nvSpPr>
            <p:spPr>
              <a:xfrm>
                <a:off x="3969671" y="2444267"/>
                <a:ext cx="13277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5C65F9-BC1D-4508-888F-3962EF387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71" y="2444267"/>
                <a:ext cx="13277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8BD51-D2EE-428F-B6A9-0181B785FDE5}"/>
              </a:ext>
            </a:extLst>
          </p:cNvPr>
          <p:cNvCxnSpPr>
            <a:cxnSpLocks/>
          </p:cNvCxnSpPr>
          <p:nvPr/>
        </p:nvCxnSpPr>
        <p:spPr>
          <a:xfrm>
            <a:off x="3858748" y="2982101"/>
            <a:ext cx="2447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AD356D-4737-47E0-85B9-3B174404E735}"/>
              </a:ext>
            </a:extLst>
          </p:cNvPr>
          <p:cNvCxnSpPr>
            <a:cxnSpLocks/>
          </p:cNvCxnSpPr>
          <p:nvPr/>
        </p:nvCxnSpPr>
        <p:spPr>
          <a:xfrm>
            <a:off x="5408353" y="2444267"/>
            <a:ext cx="0" cy="2959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FD8E21-BF6E-4D29-B8A5-C13B7B6FE91F}"/>
                  </a:ext>
                </a:extLst>
              </p:cNvPr>
              <p:cNvSpPr txBox="1"/>
              <p:nvPr/>
            </p:nvSpPr>
            <p:spPr>
              <a:xfrm>
                <a:off x="5519277" y="2444267"/>
                <a:ext cx="692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FD8E21-BF6E-4D29-B8A5-C13B7B6FE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277" y="2444267"/>
                <a:ext cx="6924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9E09CBE-9134-4A63-9CA7-2507D5766FBD}"/>
              </a:ext>
            </a:extLst>
          </p:cNvPr>
          <p:cNvSpPr txBox="1"/>
          <p:nvPr/>
        </p:nvSpPr>
        <p:spPr>
          <a:xfrm>
            <a:off x="5723163" y="3095293"/>
            <a:ext cx="4885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1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1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2E711C-26C1-44AE-A9E6-205D29BAA9BE}"/>
              </a:ext>
            </a:extLst>
          </p:cNvPr>
          <p:cNvSpPr txBox="1"/>
          <p:nvPr/>
        </p:nvSpPr>
        <p:spPr>
          <a:xfrm>
            <a:off x="7418526" y="3114082"/>
            <a:ext cx="1771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0  0  …  0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0  0  …  1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1  1  …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3FBA01-4203-4F48-90D9-922AE1A69FD9}"/>
                  </a:ext>
                </a:extLst>
              </p:cNvPr>
              <p:cNvSpPr txBox="1"/>
              <p:nvPr/>
            </p:nvSpPr>
            <p:spPr>
              <a:xfrm>
                <a:off x="7529449" y="2463056"/>
                <a:ext cx="13277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3FBA01-4203-4F48-90D9-922AE1A6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9" y="2463056"/>
                <a:ext cx="13277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A4E4A6-22C2-4F70-8313-B82AC95D96A8}"/>
              </a:ext>
            </a:extLst>
          </p:cNvPr>
          <p:cNvCxnSpPr>
            <a:cxnSpLocks/>
          </p:cNvCxnSpPr>
          <p:nvPr/>
        </p:nvCxnSpPr>
        <p:spPr>
          <a:xfrm>
            <a:off x="7418526" y="3000890"/>
            <a:ext cx="2447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21EF92-061A-41E3-A3D6-6E8622FBA809}"/>
              </a:ext>
            </a:extLst>
          </p:cNvPr>
          <p:cNvCxnSpPr>
            <a:cxnSpLocks/>
          </p:cNvCxnSpPr>
          <p:nvPr/>
        </p:nvCxnSpPr>
        <p:spPr>
          <a:xfrm>
            <a:off x="8968131" y="2463056"/>
            <a:ext cx="0" cy="2959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DDE3DA-F947-436E-97C3-D3DB081B97E8}"/>
                  </a:ext>
                </a:extLst>
              </p:cNvPr>
              <p:cNvSpPr txBox="1"/>
              <p:nvPr/>
            </p:nvSpPr>
            <p:spPr>
              <a:xfrm>
                <a:off x="9079055" y="2463056"/>
                <a:ext cx="692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DDE3DA-F947-436E-97C3-D3DB081B9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055" y="2463056"/>
                <a:ext cx="69240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0EAFF25-9ACE-4D8E-BDB1-7585F76CFD81}"/>
              </a:ext>
            </a:extLst>
          </p:cNvPr>
          <p:cNvSpPr txBox="1"/>
          <p:nvPr/>
        </p:nvSpPr>
        <p:spPr>
          <a:xfrm>
            <a:off x="9282941" y="3114082"/>
            <a:ext cx="4885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1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0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026677-FC17-4100-83BF-63FB9A8866D6}"/>
              </a:ext>
            </a:extLst>
          </p:cNvPr>
          <p:cNvSpPr txBox="1"/>
          <p:nvPr/>
        </p:nvSpPr>
        <p:spPr>
          <a:xfrm>
            <a:off x="10649002" y="3757719"/>
            <a:ext cx="874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 LT Pro" panose="020B0504020202020204" pitchFamily="34" charset="0"/>
              </a:rPr>
              <a:t>…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75DA65-B8CA-4D12-8F44-3B91F04E5720}"/>
                  </a:ext>
                </a:extLst>
              </p:cNvPr>
              <p:cNvSpPr txBox="1"/>
              <p:nvPr/>
            </p:nvSpPr>
            <p:spPr>
              <a:xfrm>
                <a:off x="305318" y="5930696"/>
                <a:ext cx="11581365" cy="544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Avenir Next LT Pro" panose="020B0504020202020204" pitchFamily="34" charset="0"/>
                  </a:rPr>
                  <a:t>Making no assumptions about the function --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possible!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75DA65-B8CA-4D12-8F44-3B91F04E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8" y="5930696"/>
                <a:ext cx="11581365" cy="544316"/>
              </a:xfrm>
              <a:prstGeom prst="rect">
                <a:avLst/>
              </a:prstGeom>
              <a:blipFill>
                <a:blip r:embed="rId9"/>
                <a:stretch>
                  <a:fillRect b="-2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84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5" grpId="0"/>
      <p:bldP spid="28" grpId="0"/>
      <p:bldP spid="41" grpId="0"/>
      <p:bldP spid="42" grpId="0"/>
      <p:bldP spid="43" grpId="0"/>
      <p:bldP spid="46" grpId="0"/>
      <p:bldP spid="47" grpId="0"/>
      <p:bldP spid="48" grpId="0"/>
      <p:bldP spid="4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887DFD-C163-4316-894B-FA347BB8485B}"/>
                  </a:ext>
                </a:extLst>
              </p:cNvPr>
              <p:cNvSpPr txBox="1"/>
              <p:nvPr/>
            </p:nvSpPr>
            <p:spPr>
              <a:xfrm>
                <a:off x="238085" y="818957"/>
                <a:ext cx="1173293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Avenir Next LT Pro" panose="020B0504020202020204" pitchFamily="34" charset="0"/>
                  </a:rPr>
                  <a:t>Regularization is a much more general concept in machine learning. Consider any learning task to minimize a loss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on the training data – could add a </a:t>
                </a:r>
                <a:r>
                  <a:rPr lang="en-US" sz="2200" dirty="0" err="1">
                    <a:latin typeface="Avenir Next LT Pro" panose="020B0504020202020204" pitchFamily="34" charset="0"/>
                  </a:rPr>
                  <a:t>regularizer</a:t>
                </a:r>
                <a:r>
                  <a:rPr lang="en-US" sz="2200" dirty="0">
                    <a:latin typeface="Avenir Next LT Pro" panose="020B0504020202020204" pitchFamily="34" charset="0"/>
                  </a:rPr>
                  <a:t> term.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887DFD-C163-4316-894B-FA347BB8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5" y="818957"/>
                <a:ext cx="11732935" cy="769441"/>
              </a:xfrm>
              <a:prstGeom prst="rect">
                <a:avLst/>
              </a:prstGeom>
              <a:blipFill>
                <a:blip r:embed="rId2"/>
                <a:stretch>
                  <a:fillRect l="-675" t="-3937" r="-727" b="-15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AB5D4A1-E07D-4734-B315-68A43E079EE2}"/>
              </a:ext>
            </a:extLst>
          </p:cNvPr>
          <p:cNvSpPr/>
          <p:nvPr/>
        </p:nvSpPr>
        <p:spPr>
          <a:xfrm>
            <a:off x="2278966" y="211015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D3FBC-0F74-4B79-91D0-F545EEF44249}"/>
              </a:ext>
            </a:extLst>
          </p:cNvPr>
          <p:cNvSpPr/>
          <p:nvPr/>
        </p:nvSpPr>
        <p:spPr>
          <a:xfrm>
            <a:off x="6575473" y="2207468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673C19-D891-48D4-9F86-552686458157}"/>
                  </a:ext>
                </a:extLst>
              </p:cNvPr>
              <p:cNvSpPr txBox="1"/>
              <p:nvPr/>
            </p:nvSpPr>
            <p:spPr>
              <a:xfrm>
                <a:off x="1549059" y="1976098"/>
                <a:ext cx="8804077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𝑟𝑒𝑔𝑢𝑙𝑎𝑟𝑖𝑧𝑒𝑟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673C19-D891-48D4-9F86-552686458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059" y="1976098"/>
                <a:ext cx="8804077" cy="662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98377B-2752-41B3-B1ED-7DFABE188E52}"/>
              </a:ext>
            </a:extLst>
          </p:cNvPr>
          <p:cNvSpPr txBox="1"/>
          <p:nvPr/>
        </p:nvSpPr>
        <p:spPr>
          <a:xfrm>
            <a:off x="238085" y="5141903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Most commonly used </a:t>
            </a:r>
            <a:r>
              <a:rPr lang="en-US" sz="2200" dirty="0" err="1">
                <a:latin typeface="Avenir Next LT Pro" panose="020B0504020202020204" pitchFamily="34" charset="0"/>
              </a:rPr>
              <a:t>regularizers</a:t>
            </a:r>
            <a:r>
              <a:rPr lang="en-US" sz="2200" dirty="0">
                <a:latin typeface="Avenir Next LT Pro" panose="020B0504020202020204" pitchFamily="34" charset="0"/>
              </a:rPr>
              <a:t> are based on the norm of the weight 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204942-773D-4C1D-8405-9297744B686F}"/>
                  </a:ext>
                </a:extLst>
              </p:cNvPr>
              <p:cNvSpPr txBox="1"/>
              <p:nvPr/>
            </p:nvSpPr>
            <p:spPr>
              <a:xfrm>
                <a:off x="238085" y="3216869"/>
                <a:ext cx="1173293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Avenir Next LT Pro" panose="020B0504020202020204" pitchFamily="34" charset="0"/>
                  </a:rPr>
                  <a:t>Generally speaking, larger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lead to simpler models and reduce overfitting, smaller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lead to more complex models but improve fit on training data.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204942-773D-4C1D-8405-9297744B6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5" y="3216869"/>
                <a:ext cx="11732935" cy="769441"/>
              </a:xfrm>
              <a:prstGeom prst="rect">
                <a:avLst/>
              </a:prstGeom>
              <a:blipFill>
                <a:blip r:embed="rId4"/>
                <a:stretch>
                  <a:fillRect l="-675" t="-4762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83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46C-A23F-4CC0-97E5-A85F28749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B0F3A-B61D-414F-84AE-556EC32F7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74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regress probabilities directly?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4C2321-6F3A-45FB-89C3-0C2AAF7B9E02}"/>
                  </a:ext>
                </a:extLst>
              </p:cNvPr>
              <p:cNvSpPr txBox="1"/>
              <p:nvPr/>
            </p:nvSpPr>
            <p:spPr>
              <a:xfrm>
                <a:off x="580985" y="2660071"/>
                <a:ext cx="4090529" cy="1133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Avenir Next LT Pro" panose="020B0504020202020204" pitchFamily="34" charset="0"/>
                  </a:rPr>
                  <a:t>Logistic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4C2321-6F3A-45FB-89C3-0C2AAF7B9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85" y="2660071"/>
                <a:ext cx="4090529" cy="1133900"/>
              </a:xfrm>
              <a:prstGeom prst="rect">
                <a:avLst/>
              </a:prstGeom>
              <a:blipFill>
                <a:blip r:embed="rId2"/>
                <a:stretch>
                  <a:fillRect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8">
            <a:extLst>
              <a:ext uri="{FF2B5EF4-FFF2-40B4-BE49-F238E27FC236}">
                <a16:creationId xmlns:a16="http://schemas.microsoft.com/office/drawing/2014/main" id="{D51D614B-8918-4DD2-BBB5-5AA36A7B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3621" y="2236196"/>
            <a:ext cx="4673324" cy="31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620787-C544-4086-BBAE-877CFBC09C5F}"/>
              </a:ext>
            </a:extLst>
          </p:cNvPr>
          <p:cNvSpPr txBox="1"/>
          <p:nvPr/>
        </p:nvSpPr>
        <p:spPr>
          <a:xfrm>
            <a:off x="238085" y="603514"/>
            <a:ext cx="117329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Avenir Next LT Pro" panose="020B0504020202020204" pitchFamily="34" charset="0"/>
              </a:rPr>
              <a:t>Introducing the logistic function: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" panose="020B0504020202020204" pitchFamily="34" charset="0"/>
              </a:rPr>
              <a:t>May also see it referred to as a sigmoid function or “logit”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070E25-36FC-46F6-96B0-55DE6C340A93}"/>
                  </a:ext>
                </a:extLst>
              </p:cNvPr>
              <p:cNvSpPr txBox="1"/>
              <p:nvPr/>
            </p:nvSpPr>
            <p:spPr>
              <a:xfrm>
                <a:off x="1059367" y="4244841"/>
                <a:ext cx="313376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Avenir Next LT Pro" panose="020B0504020202020204" pitchFamily="34" charset="0"/>
                  </a:rPr>
                  <a:t>Maps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−∞, ∞)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070E25-36FC-46F6-96B0-55DE6C34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67" y="4244841"/>
                <a:ext cx="3133765" cy="430887"/>
              </a:xfrm>
              <a:prstGeom prst="rect">
                <a:avLst/>
              </a:prstGeom>
              <a:blipFill>
                <a:blip r:embed="rId4"/>
                <a:stretch>
                  <a:fillRect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125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20787-C544-4086-BBAE-877CFBC09C5F}"/>
              </a:ext>
            </a:extLst>
          </p:cNvPr>
          <p:cNvSpPr txBox="1"/>
          <p:nvPr/>
        </p:nvSpPr>
        <p:spPr>
          <a:xfrm>
            <a:off x="238085" y="603514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Avenir Next LT Pro" panose="020B0504020202020204" pitchFamily="34" charset="0"/>
              </a:rPr>
              <a:t>Logistic Regression Model Assumption:</a:t>
            </a:r>
            <a:endParaRPr lang="en-US" sz="22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EC4D6-47D3-4426-9AA5-6E7E2C9B100F}"/>
                  </a:ext>
                </a:extLst>
              </p:cNvPr>
              <p:cNvSpPr txBox="1"/>
              <p:nvPr/>
            </p:nvSpPr>
            <p:spPr>
              <a:xfrm>
                <a:off x="-95290" y="1593541"/>
                <a:ext cx="11732935" cy="107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EC4D6-47D3-4426-9AA5-6E7E2C9B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290" y="1593541"/>
                <a:ext cx="11732935" cy="10767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77BCDF-2DFE-4B1B-AFB7-F7004D07AA99}"/>
                  </a:ext>
                </a:extLst>
              </p:cNvPr>
              <p:cNvSpPr txBox="1"/>
              <p:nvPr/>
            </p:nvSpPr>
            <p:spPr>
              <a:xfrm>
                <a:off x="-212180" y="3575760"/>
                <a:ext cx="11732935" cy="1223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77BCDF-2DFE-4B1B-AFB7-F7004D07A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180" y="3575760"/>
                <a:ext cx="11732935" cy="1223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900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20787-C544-4086-BBAE-877CFBC09C5F}"/>
              </a:ext>
            </a:extLst>
          </p:cNvPr>
          <p:cNvSpPr txBox="1"/>
          <p:nvPr/>
        </p:nvSpPr>
        <p:spPr>
          <a:xfrm>
            <a:off x="238085" y="603514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Avenir Next LT Pro" panose="020B0504020202020204" pitchFamily="34" charset="0"/>
              </a:rPr>
              <a:t>Logistic Regression Model’s Decision Boundary:</a:t>
            </a:r>
            <a:endParaRPr lang="en-US" sz="22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EC4D6-47D3-4426-9AA5-6E7E2C9B100F}"/>
                  </a:ext>
                </a:extLst>
              </p:cNvPr>
              <p:cNvSpPr txBox="1"/>
              <p:nvPr/>
            </p:nvSpPr>
            <p:spPr>
              <a:xfrm>
                <a:off x="-95290" y="1593541"/>
                <a:ext cx="1173293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=0|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EC4D6-47D3-4426-9AA5-6E7E2C9B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290" y="1593541"/>
                <a:ext cx="1173293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59074-BCA9-4E44-B30C-42139AF4EE9B}"/>
                  </a:ext>
                </a:extLst>
              </p:cNvPr>
              <p:cNvSpPr txBox="1"/>
              <p:nvPr/>
            </p:nvSpPr>
            <p:spPr>
              <a:xfrm>
                <a:off x="422489" y="1141867"/>
                <a:ext cx="117329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if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59074-BCA9-4E44-B30C-42139AF4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89" y="1141867"/>
                <a:ext cx="11732935" cy="461665"/>
              </a:xfrm>
              <a:prstGeom prst="rect">
                <a:avLst/>
              </a:prstGeom>
              <a:blipFill>
                <a:blip r:embed="rId3"/>
                <a:stretch>
                  <a:fillRect l="-77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4E46E8-5725-47B4-BC3D-C79FE0437C79}"/>
                  </a:ext>
                </a:extLst>
              </p:cNvPr>
              <p:cNvSpPr txBox="1"/>
              <p:nvPr/>
            </p:nvSpPr>
            <p:spPr>
              <a:xfrm>
                <a:off x="3468426" y="2423335"/>
                <a:ext cx="5056449" cy="113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⇒  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=0|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&gt; 1</m:t>
                      </m:r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4E46E8-5725-47B4-BC3D-C79FE043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26" y="2423335"/>
                <a:ext cx="5056449" cy="1135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F6978C-D6A0-430E-9711-91B700D57487}"/>
                  </a:ext>
                </a:extLst>
              </p:cNvPr>
              <p:cNvSpPr txBox="1"/>
              <p:nvPr/>
            </p:nvSpPr>
            <p:spPr>
              <a:xfrm>
                <a:off x="3468426" y="3857690"/>
                <a:ext cx="5056449" cy="667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&gt; 1</m:t>
                      </m:r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F6978C-D6A0-430E-9711-91B700D5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26" y="3857690"/>
                <a:ext cx="5056449" cy="667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811E0B-F673-46AA-8843-D7D2D76F6CB6}"/>
                  </a:ext>
                </a:extLst>
              </p:cNvPr>
              <p:cNvSpPr txBox="1"/>
              <p:nvPr/>
            </p:nvSpPr>
            <p:spPr>
              <a:xfrm>
                <a:off x="3468427" y="5081543"/>
                <a:ext cx="3694374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⇒  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811E0B-F673-46AA-8843-D7D2D76F6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27" y="5081543"/>
                <a:ext cx="3694374" cy="593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0987CF0-09C5-4DE3-A830-B5F3F760220C}"/>
              </a:ext>
            </a:extLst>
          </p:cNvPr>
          <p:cNvSpPr txBox="1"/>
          <p:nvPr/>
        </p:nvSpPr>
        <p:spPr>
          <a:xfrm>
            <a:off x="611466" y="5193689"/>
            <a:ext cx="224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Log of both sides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A1192-265B-487D-975E-15D1358DFE96}"/>
              </a:ext>
            </a:extLst>
          </p:cNvPr>
          <p:cNvSpPr txBox="1"/>
          <p:nvPr/>
        </p:nvSpPr>
        <p:spPr>
          <a:xfrm>
            <a:off x="611466" y="4050907"/>
            <a:ext cx="224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Just some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1A32EC-1E01-4E81-A2AF-88457E4AFCC1}"/>
                  </a:ext>
                </a:extLst>
              </p:cNvPr>
              <p:cNvSpPr txBox="1"/>
              <p:nvPr/>
            </p:nvSpPr>
            <p:spPr>
              <a:xfrm>
                <a:off x="697191" y="2731980"/>
                <a:ext cx="224603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Divide both sides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=0|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1A32EC-1E01-4E81-A2AF-88457E4AF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91" y="2731980"/>
                <a:ext cx="2246034" cy="646331"/>
              </a:xfrm>
              <a:prstGeom prst="rect">
                <a:avLst/>
              </a:prstGeom>
              <a:blipFill>
                <a:blip r:embed="rId7"/>
                <a:stretch>
                  <a:fillRect l="-2168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334B98-51BE-43B1-B451-3ABF23BF6568}"/>
                  </a:ext>
                </a:extLst>
              </p:cNvPr>
              <p:cNvSpPr txBox="1"/>
              <p:nvPr/>
            </p:nvSpPr>
            <p:spPr>
              <a:xfrm>
                <a:off x="7629524" y="4571961"/>
                <a:ext cx="3891231" cy="1384995"/>
              </a:xfrm>
              <a:prstGeom prst="rect">
                <a:avLst/>
              </a:prstGeom>
              <a:noFill/>
              <a:ln>
                <a:solidFill>
                  <a:srgbClr val="D73F09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This tells us the decision boundary is the line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334B98-51BE-43B1-B451-3ABF23BF6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4" y="4571961"/>
                <a:ext cx="3891231" cy="1384995"/>
              </a:xfrm>
              <a:prstGeom prst="rect">
                <a:avLst/>
              </a:prstGeom>
              <a:blipFill>
                <a:blip r:embed="rId8"/>
                <a:stretch>
                  <a:fillRect t="-3930" r="-781" b="-11354"/>
                </a:stretch>
              </a:blipFill>
              <a:ln>
                <a:solidFill>
                  <a:srgbClr val="D73F0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7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  <p:bldP spid="18" grpId="0"/>
      <p:bldP spid="19" grpId="0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8E98-B268-4ADD-BF9C-9B284936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FAE3E-FFFD-4D6D-9954-A00207159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63C0E-4734-4B70-B9AF-F9762687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429800"/>
            <a:ext cx="7734300" cy="492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58FBB-88C9-4A77-A3C1-FD05658C96C7}"/>
              </a:ext>
            </a:extLst>
          </p:cNvPr>
          <p:cNvSpPr txBox="1"/>
          <p:nvPr/>
        </p:nvSpPr>
        <p:spPr>
          <a:xfrm>
            <a:off x="238085" y="818957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Example logistic regression decision boundary – linear in the features.</a:t>
            </a:r>
          </a:p>
        </p:txBody>
      </p:sp>
    </p:spTree>
    <p:extLst>
      <p:ext uri="{BB962C8B-B14F-4D97-AF65-F5344CB8AC3E}">
        <p14:creationId xmlns:p14="http://schemas.microsoft.com/office/powerpoint/2010/main" val="1263628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8E98-B268-4ADD-BF9C-9B284936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Be Sure We Understand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FAE3E-FFFD-4D6D-9954-A00207159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9FC3F-896D-9749-92EB-680D325D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2393"/>
            <a:ext cx="6464300" cy="64643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B51231-386D-1641-B4F0-3C8FA3830F53}"/>
              </a:ext>
            </a:extLst>
          </p:cNvPr>
          <p:cNvCxnSpPr>
            <a:cxnSpLocks/>
          </p:cNvCxnSpPr>
          <p:nvPr/>
        </p:nvCxnSpPr>
        <p:spPr>
          <a:xfrm>
            <a:off x="3406275" y="825500"/>
            <a:ext cx="2743200" cy="548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2871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8E98-B268-4ADD-BF9C-9B284936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Be Sure We Understand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FAE3E-FFFD-4D6D-9954-A00207159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9FC3F-896D-9749-92EB-680D325D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2393"/>
            <a:ext cx="6464300" cy="6464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33A4AF-5984-D645-9C96-7046DCD56544}"/>
              </a:ext>
            </a:extLst>
          </p:cNvPr>
          <p:cNvCxnSpPr>
            <a:cxnSpLocks/>
          </p:cNvCxnSpPr>
          <p:nvPr/>
        </p:nvCxnSpPr>
        <p:spPr>
          <a:xfrm>
            <a:off x="3406275" y="825500"/>
            <a:ext cx="2743200" cy="548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922532-5F33-7647-B243-0CA067DB9D08}"/>
                  </a:ext>
                </a:extLst>
              </p:cNvPr>
              <p:cNvSpPr txBox="1"/>
              <p:nvPr/>
            </p:nvSpPr>
            <p:spPr>
              <a:xfrm>
                <a:off x="8932843" y="1079500"/>
                <a:ext cx="23437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922532-5F33-7647-B243-0CA067DB9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843" y="1079500"/>
                <a:ext cx="2343783" cy="492443"/>
              </a:xfrm>
              <a:prstGeom prst="rect">
                <a:avLst/>
              </a:prstGeom>
              <a:blipFill>
                <a:blip r:embed="rId3"/>
                <a:stretch>
                  <a:fillRect l="-3226" r="-3226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A0D4A0-CA07-E045-B5A5-219779BC99DF}"/>
                  </a:ext>
                </a:extLst>
              </p:cNvPr>
              <p:cNvSpPr txBox="1"/>
              <p:nvPr/>
            </p:nvSpPr>
            <p:spPr>
              <a:xfrm>
                <a:off x="8450968" y="2037425"/>
                <a:ext cx="30599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A0D4A0-CA07-E045-B5A5-219779BC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968" y="2037425"/>
                <a:ext cx="3059940" cy="492443"/>
              </a:xfrm>
              <a:prstGeom prst="rect">
                <a:avLst/>
              </a:prstGeom>
              <a:blipFill>
                <a:blip r:embed="rId4"/>
                <a:stretch>
                  <a:fillRect r="-2479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C25C-B4FD-734F-869E-7D1DD861BA56}"/>
                  </a:ext>
                </a:extLst>
              </p:cNvPr>
              <p:cNvSpPr txBox="1"/>
              <p:nvPr/>
            </p:nvSpPr>
            <p:spPr>
              <a:xfrm>
                <a:off x="8118236" y="3241572"/>
                <a:ext cx="3493520" cy="739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1  2 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C25C-B4FD-734F-869E-7D1DD861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236" y="3241572"/>
                <a:ext cx="3493520" cy="739241"/>
              </a:xfrm>
              <a:prstGeom prst="rect">
                <a:avLst/>
              </a:prstGeom>
              <a:blipFill>
                <a:blip r:embed="rId5"/>
                <a:stretch>
                  <a:fillRect t="-1695" r="-2174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22AC50-8D13-F84C-BCDB-EE614F3D073D}"/>
                  </a:ext>
                </a:extLst>
              </p:cNvPr>
              <p:cNvSpPr txBox="1"/>
              <p:nvPr/>
            </p:nvSpPr>
            <p:spPr>
              <a:xfrm>
                <a:off x="8118236" y="4879245"/>
                <a:ext cx="18643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1  2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22AC50-8D13-F84C-BCDB-EE614F3D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236" y="4879245"/>
                <a:ext cx="1864357" cy="492443"/>
              </a:xfrm>
              <a:prstGeom prst="rect">
                <a:avLst/>
              </a:prstGeom>
              <a:blipFill>
                <a:blip r:embed="rId6"/>
                <a:stretch>
                  <a:fillRect l="-1351" t="-7692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DE8748-FDBB-2E40-A423-1FA32832D75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640628" y="3033824"/>
            <a:ext cx="548640" cy="274320"/>
          </a:xfrm>
          <a:prstGeom prst="straightConnector1">
            <a:avLst/>
          </a:prstGeom>
          <a:ln w="57150">
            <a:solidFill>
              <a:srgbClr val="40A9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52B80-1D1A-F046-8F75-886ED965F963}"/>
                  </a:ext>
                </a:extLst>
              </p:cNvPr>
              <p:cNvSpPr txBox="1"/>
              <p:nvPr/>
            </p:nvSpPr>
            <p:spPr>
              <a:xfrm>
                <a:off x="10395401" y="4879244"/>
                <a:ext cx="13912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sz="3200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52B80-1D1A-F046-8F75-886ED965F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401" y="4879244"/>
                <a:ext cx="1391215" cy="492443"/>
              </a:xfrm>
              <a:prstGeom prst="rect">
                <a:avLst/>
              </a:prstGeom>
              <a:blipFill>
                <a:blip r:embed="rId7"/>
                <a:stretch>
                  <a:fillRect l="-6364" r="-6364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053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8E98-B268-4ADD-BF9C-9B284936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Be Sure We Understand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FAE3E-FFFD-4D6D-9954-A00207159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9FC3F-896D-9749-92EB-680D325D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2393"/>
            <a:ext cx="6464300" cy="6464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33A4AF-5984-D645-9C96-7046DCD56544}"/>
              </a:ext>
            </a:extLst>
          </p:cNvPr>
          <p:cNvCxnSpPr>
            <a:cxnSpLocks/>
          </p:cNvCxnSpPr>
          <p:nvPr/>
        </p:nvCxnSpPr>
        <p:spPr>
          <a:xfrm>
            <a:off x="3406275" y="825500"/>
            <a:ext cx="2743200" cy="548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C25C-B4FD-734F-869E-7D1DD861BA56}"/>
                  </a:ext>
                </a:extLst>
              </p:cNvPr>
              <p:cNvSpPr txBox="1"/>
              <p:nvPr/>
            </p:nvSpPr>
            <p:spPr>
              <a:xfrm>
                <a:off x="8118236" y="923383"/>
                <a:ext cx="3493520" cy="739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1  2 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C25C-B4FD-734F-869E-7D1DD861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236" y="923383"/>
                <a:ext cx="3493520" cy="739241"/>
              </a:xfrm>
              <a:prstGeom prst="rect">
                <a:avLst/>
              </a:prstGeom>
              <a:blipFill>
                <a:blip r:embed="rId3"/>
                <a:stretch>
                  <a:fillRect t="-1695" r="-2174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22AC50-8D13-F84C-BCDB-EE614F3D073D}"/>
                  </a:ext>
                </a:extLst>
              </p:cNvPr>
              <p:cNvSpPr txBox="1"/>
              <p:nvPr/>
            </p:nvSpPr>
            <p:spPr>
              <a:xfrm>
                <a:off x="8118236" y="2374329"/>
                <a:ext cx="18643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1  2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22AC50-8D13-F84C-BCDB-EE614F3D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236" y="2374329"/>
                <a:ext cx="1864357" cy="492443"/>
              </a:xfrm>
              <a:prstGeom prst="rect">
                <a:avLst/>
              </a:prstGeom>
              <a:blipFill>
                <a:blip r:embed="rId4"/>
                <a:stretch>
                  <a:fillRect l="-1351" t="-7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DE8748-FDBB-2E40-A423-1FA32832D75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640628" y="3033824"/>
            <a:ext cx="548640" cy="274320"/>
          </a:xfrm>
          <a:prstGeom prst="straightConnector1">
            <a:avLst/>
          </a:prstGeom>
          <a:ln w="57150">
            <a:solidFill>
              <a:srgbClr val="40A9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52B80-1D1A-F046-8F75-886ED965F963}"/>
                  </a:ext>
                </a:extLst>
              </p:cNvPr>
              <p:cNvSpPr txBox="1"/>
              <p:nvPr/>
            </p:nvSpPr>
            <p:spPr>
              <a:xfrm>
                <a:off x="10395401" y="2374328"/>
                <a:ext cx="13912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sz="3200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52B80-1D1A-F046-8F75-886ED965F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401" y="2374328"/>
                <a:ext cx="1391215" cy="492443"/>
              </a:xfrm>
              <a:prstGeom prst="rect">
                <a:avLst/>
              </a:prstGeom>
              <a:blipFill>
                <a:blip r:embed="rId5"/>
                <a:stretch>
                  <a:fillRect l="-6364" r="-636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1FAC3-FBEB-1245-BC00-80A95944D08E}"/>
                  </a:ext>
                </a:extLst>
              </p:cNvPr>
              <p:cNvSpPr txBox="1"/>
              <p:nvPr/>
            </p:nvSpPr>
            <p:spPr>
              <a:xfrm>
                <a:off x="7584243" y="4035206"/>
                <a:ext cx="4561505" cy="83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1  2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1FAC3-FBEB-1245-BC00-80A95944D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243" y="4035206"/>
                <a:ext cx="4561505" cy="835037"/>
              </a:xfrm>
              <a:prstGeom prst="rect">
                <a:avLst/>
              </a:prstGeom>
              <a:blipFill>
                <a:blip r:embed="rId6"/>
                <a:stretch>
                  <a:fillRect t="-1515" r="-55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4E507FC0-2386-7046-B656-924F6B09BE7D}"/>
              </a:ext>
            </a:extLst>
          </p:cNvPr>
          <p:cNvSpPr/>
          <p:nvPr/>
        </p:nvSpPr>
        <p:spPr>
          <a:xfrm>
            <a:off x="1651000" y="812800"/>
            <a:ext cx="4508500" cy="5486400"/>
          </a:xfrm>
          <a:custGeom>
            <a:avLst/>
            <a:gdLst>
              <a:gd name="connsiteX0" fmla="*/ 0 w 4508500"/>
              <a:gd name="connsiteY0" fmla="*/ 0 h 5486400"/>
              <a:gd name="connsiteX1" fmla="*/ 0 w 4508500"/>
              <a:gd name="connsiteY1" fmla="*/ 5486400 h 5486400"/>
              <a:gd name="connsiteX2" fmla="*/ 4508500 w 4508500"/>
              <a:gd name="connsiteY2" fmla="*/ 5486400 h 5486400"/>
              <a:gd name="connsiteX3" fmla="*/ 1739900 w 4508500"/>
              <a:gd name="connsiteY3" fmla="*/ 0 h 5486400"/>
              <a:gd name="connsiteX4" fmla="*/ 0 w 4508500"/>
              <a:gd name="connsiteY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8500" h="5486400">
                <a:moveTo>
                  <a:pt x="0" y="0"/>
                </a:moveTo>
                <a:lnTo>
                  <a:pt x="0" y="5486400"/>
                </a:lnTo>
                <a:lnTo>
                  <a:pt x="4508500" y="5486400"/>
                </a:lnTo>
                <a:lnTo>
                  <a:pt x="1739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883C927-6DD8-7B4B-A9D7-5412EC08DBFC}"/>
              </a:ext>
            </a:extLst>
          </p:cNvPr>
          <p:cNvSpPr/>
          <p:nvPr/>
        </p:nvSpPr>
        <p:spPr>
          <a:xfrm>
            <a:off x="3429000" y="800100"/>
            <a:ext cx="3708400" cy="5524500"/>
          </a:xfrm>
          <a:custGeom>
            <a:avLst/>
            <a:gdLst>
              <a:gd name="connsiteX0" fmla="*/ 0 w 3708400"/>
              <a:gd name="connsiteY0" fmla="*/ 0 h 5524500"/>
              <a:gd name="connsiteX1" fmla="*/ 3708400 w 3708400"/>
              <a:gd name="connsiteY1" fmla="*/ 0 h 5524500"/>
              <a:gd name="connsiteX2" fmla="*/ 3708400 w 3708400"/>
              <a:gd name="connsiteY2" fmla="*/ 5524500 h 5524500"/>
              <a:gd name="connsiteX3" fmla="*/ 2717800 w 3708400"/>
              <a:gd name="connsiteY3" fmla="*/ 5524500 h 5524500"/>
              <a:gd name="connsiteX4" fmla="*/ 0 w 3708400"/>
              <a:gd name="connsiteY4" fmla="*/ 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8400" h="5524500">
                <a:moveTo>
                  <a:pt x="0" y="0"/>
                </a:moveTo>
                <a:lnTo>
                  <a:pt x="3708400" y="0"/>
                </a:lnTo>
                <a:lnTo>
                  <a:pt x="3708400" y="5524500"/>
                </a:lnTo>
                <a:lnTo>
                  <a:pt x="2717800" y="55245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25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8E98-B268-4ADD-BF9C-9B284936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Be Sure We Understand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FAE3E-FFFD-4D6D-9954-A00207159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9FC3F-896D-9749-92EB-680D325D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2393"/>
            <a:ext cx="6464300" cy="6464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33A4AF-5984-D645-9C96-7046DCD56544}"/>
              </a:ext>
            </a:extLst>
          </p:cNvPr>
          <p:cNvCxnSpPr>
            <a:cxnSpLocks/>
          </p:cNvCxnSpPr>
          <p:nvPr/>
        </p:nvCxnSpPr>
        <p:spPr>
          <a:xfrm>
            <a:off x="3406275" y="825500"/>
            <a:ext cx="2743200" cy="548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C25C-B4FD-734F-869E-7D1DD861BA56}"/>
                  </a:ext>
                </a:extLst>
              </p:cNvPr>
              <p:cNvSpPr txBox="1"/>
              <p:nvPr/>
            </p:nvSpPr>
            <p:spPr>
              <a:xfrm>
                <a:off x="8118236" y="974183"/>
                <a:ext cx="3493520" cy="739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1  2 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C25C-B4FD-734F-869E-7D1DD861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236" y="974183"/>
                <a:ext cx="3493520" cy="739241"/>
              </a:xfrm>
              <a:prstGeom prst="rect">
                <a:avLst/>
              </a:prstGeom>
              <a:blipFill>
                <a:blip r:embed="rId3"/>
                <a:stretch>
                  <a:fillRect t="-1695" r="-2174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22AC50-8D13-F84C-BCDB-EE614F3D073D}"/>
                  </a:ext>
                </a:extLst>
              </p:cNvPr>
              <p:cNvSpPr txBox="1"/>
              <p:nvPr/>
            </p:nvSpPr>
            <p:spPr>
              <a:xfrm>
                <a:off x="8058217" y="3308145"/>
                <a:ext cx="24505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−1, −2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22AC50-8D13-F84C-BCDB-EE614F3D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17" y="3308145"/>
                <a:ext cx="2450543" cy="492443"/>
              </a:xfrm>
              <a:prstGeom prst="rect">
                <a:avLst/>
              </a:prstGeom>
              <a:blipFill>
                <a:blip r:embed="rId4"/>
                <a:stretch>
                  <a:fillRect l="-155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DE8748-FDBB-2E40-A423-1FA32832D75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00830" y="3310223"/>
            <a:ext cx="548640" cy="274320"/>
          </a:xfrm>
          <a:prstGeom prst="straightConnector1">
            <a:avLst/>
          </a:prstGeom>
          <a:ln w="57150">
            <a:solidFill>
              <a:srgbClr val="40A9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52B80-1D1A-F046-8F75-886ED965F963}"/>
                  </a:ext>
                </a:extLst>
              </p:cNvPr>
              <p:cNvSpPr txBox="1"/>
              <p:nvPr/>
            </p:nvSpPr>
            <p:spPr>
              <a:xfrm>
                <a:off x="10698671" y="3308144"/>
                <a:ext cx="10850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3200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52B80-1D1A-F046-8F75-886ED965F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671" y="3308144"/>
                <a:ext cx="1085041" cy="492443"/>
              </a:xfrm>
              <a:prstGeom prst="rect">
                <a:avLst/>
              </a:prstGeom>
              <a:blipFill>
                <a:blip r:embed="rId5"/>
                <a:stretch>
                  <a:fillRect l="-6897" r="-804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F9DC87-132F-D748-A99E-98970A47AE96}"/>
                  </a:ext>
                </a:extLst>
              </p:cNvPr>
              <p:cNvSpPr txBox="1"/>
              <p:nvPr/>
            </p:nvSpPr>
            <p:spPr>
              <a:xfrm>
                <a:off x="8118236" y="1984685"/>
                <a:ext cx="3773534" cy="739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−1, −2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F9DC87-132F-D748-A99E-98970A47A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236" y="1984685"/>
                <a:ext cx="3773534" cy="739241"/>
              </a:xfrm>
              <a:prstGeom prst="rect">
                <a:avLst/>
              </a:prstGeom>
              <a:blipFill>
                <a:blip r:embed="rId6"/>
                <a:stretch>
                  <a:fillRect l="-1678" t="-1724" r="-2013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3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6FE8-1A15-4D2D-9FF0-705404DE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Assumptions </a:t>
            </a:r>
            <a:r>
              <a:rPr lang="en-US" dirty="0">
                <a:sym typeface="Wingdings" panose="05000000000000000000" pitchFamily="2" charset="2"/>
              </a:rPr>
              <a:t> No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A5BFC-7077-4C22-9995-BA6B608EE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B6A38E-C1A2-42C2-A497-AB2FE79AD930}"/>
              </a:ext>
            </a:extLst>
          </p:cNvPr>
          <p:cNvSpPr txBox="1"/>
          <p:nvPr/>
        </p:nvSpPr>
        <p:spPr>
          <a:xfrm>
            <a:off x="305317" y="624167"/>
            <a:ext cx="11581365" cy="475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Will data save us?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77F533-5ACF-4F8F-9DC5-67D6316E4A1B}"/>
              </a:ext>
            </a:extLst>
          </p:cNvPr>
          <p:cNvCxnSpPr>
            <a:cxnSpLocks/>
          </p:cNvCxnSpPr>
          <p:nvPr/>
        </p:nvCxnSpPr>
        <p:spPr>
          <a:xfrm>
            <a:off x="537693" y="1227551"/>
            <a:ext cx="11116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6648DD8-C499-4D1C-9B7B-6E3352FE1E16}"/>
              </a:ext>
            </a:extLst>
          </p:cNvPr>
          <p:cNvSpPr txBox="1"/>
          <p:nvPr/>
        </p:nvSpPr>
        <p:spPr>
          <a:xfrm>
            <a:off x="2455833" y="2685265"/>
            <a:ext cx="1771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venir Next LT Pro" panose="020B0504020202020204" pitchFamily="34" charset="0"/>
              </a:rPr>
              <a:t>0  0  …  0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0  0  …  1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.</a:t>
            </a:r>
          </a:p>
          <a:p>
            <a:r>
              <a:rPr lang="en-US" sz="2400" dirty="0">
                <a:solidFill>
                  <a:srgbClr val="C00000"/>
                </a:solidFill>
                <a:latin typeface="Avenir Next LT Pro" panose="020B0504020202020204" pitchFamily="34" charset="0"/>
              </a:rPr>
              <a:t>1  1  … 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5C65F9-BC1D-4508-888F-3962EF38797F}"/>
                  </a:ext>
                </a:extLst>
              </p:cNvPr>
              <p:cNvSpPr txBox="1"/>
              <p:nvPr/>
            </p:nvSpPr>
            <p:spPr>
              <a:xfrm>
                <a:off x="2566756" y="2034239"/>
                <a:ext cx="13277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F5C65F9-BC1D-4508-888F-3962EF387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756" y="2034239"/>
                <a:ext cx="132775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8BD51-D2EE-428F-B6A9-0181B785FDE5}"/>
              </a:ext>
            </a:extLst>
          </p:cNvPr>
          <p:cNvCxnSpPr>
            <a:cxnSpLocks/>
          </p:cNvCxnSpPr>
          <p:nvPr/>
        </p:nvCxnSpPr>
        <p:spPr>
          <a:xfrm>
            <a:off x="2455833" y="2572073"/>
            <a:ext cx="2447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AD356D-4737-47E0-85B9-3B174404E735}"/>
              </a:ext>
            </a:extLst>
          </p:cNvPr>
          <p:cNvCxnSpPr>
            <a:cxnSpLocks/>
          </p:cNvCxnSpPr>
          <p:nvPr/>
        </p:nvCxnSpPr>
        <p:spPr>
          <a:xfrm>
            <a:off x="4005438" y="2034239"/>
            <a:ext cx="0" cy="2959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FD8E21-BF6E-4D29-B8A5-C13B7B6FE91F}"/>
                  </a:ext>
                </a:extLst>
              </p:cNvPr>
              <p:cNvSpPr txBox="1"/>
              <p:nvPr/>
            </p:nvSpPr>
            <p:spPr>
              <a:xfrm>
                <a:off x="4116362" y="2034239"/>
                <a:ext cx="692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FD8E21-BF6E-4D29-B8A5-C13B7B6FE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362" y="2034239"/>
                <a:ext cx="69240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75DA65-B8CA-4D12-8F44-3B91F04E5720}"/>
                  </a:ext>
                </a:extLst>
              </p:cNvPr>
              <p:cNvSpPr txBox="1"/>
              <p:nvPr/>
            </p:nvSpPr>
            <p:spPr>
              <a:xfrm>
                <a:off x="6237962" y="3249001"/>
                <a:ext cx="5097576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Avenir Next LT Pro" panose="020B0504020202020204" pitchFamily="34" charset="0"/>
                  </a:rPr>
                  <a:t>Still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possible mappings.</a:t>
                </a:r>
              </a:p>
              <a:p>
                <a:pPr algn="ctr"/>
                <a:r>
                  <a:rPr lang="en-US" sz="2400" b="1" dirty="0">
                    <a:latin typeface="Avenir Next LT Pro" panose="020B0504020202020204" pitchFamily="34" charset="0"/>
                  </a:rPr>
                  <a:t>Far, far too many.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D75DA65-B8CA-4D12-8F44-3B91F04E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62" y="3249001"/>
                <a:ext cx="5097576" cy="899157"/>
              </a:xfrm>
              <a:prstGeom prst="rect">
                <a:avLst/>
              </a:prstGeom>
              <a:blipFill>
                <a:blip r:embed="rId4"/>
                <a:stretch>
                  <a:fillRect b="-15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D0C3C0-2A8E-49F1-B18B-52A3AEDED977}"/>
                  </a:ext>
                </a:extLst>
              </p:cNvPr>
              <p:cNvSpPr txBox="1"/>
              <p:nvPr/>
            </p:nvSpPr>
            <p:spPr>
              <a:xfrm>
                <a:off x="305318" y="1329203"/>
                <a:ext cx="11581365" cy="475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Avenir Next LT Pro" panose="020B0504020202020204" pitchFamily="34" charset="0"/>
                  </a:rPr>
                  <a:t>Each unique data point fills in one of these rows for us. Say we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D0C3C0-2A8E-49F1-B18B-52A3AEDED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8" y="1329203"/>
                <a:ext cx="11581365" cy="475579"/>
              </a:xfrm>
              <a:prstGeom prst="rect">
                <a:avLst/>
              </a:prstGeom>
              <a:blipFill>
                <a:blip r:embed="rId5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42EA0C9-F17C-4F4E-8E02-73B4984C05A5}"/>
              </a:ext>
            </a:extLst>
          </p:cNvPr>
          <p:cNvSpPr txBox="1"/>
          <p:nvPr/>
        </p:nvSpPr>
        <p:spPr>
          <a:xfrm>
            <a:off x="4187892" y="2685265"/>
            <a:ext cx="4885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venir Next LT Pro" panose="020B0504020202020204" pitchFamily="34" charset="0"/>
              </a:rPr>
              <a:t>1</a:t>
            </a:r>
          </a:p>
          <a:p>
            <a:endParaRPr lang="en-US" sz="2400" dirty="0">
              <a:solidFill>
                <a:srgbClr val="C00000"/>
              </a:solidFill>
              <a:latin typeface="Avenir Next LT Pro" panose="020B0504020202020204" pitchFamily="34" charset="0"/>
            </a:endParaRPr>
          </a:p>
          <a:p>
            <a:endParaRPr lang="en-US" sz="2400" dirty="0">
              <a:solidFill>
                <a:srgbClr val="C00000"/>
              </a:solidFill>
              <a:latin typeface="Avenir Next LT Pro" panose="020B0504020202020204" pitchFamily="34" charset="0"/>
            </a:endParaRPr>
          </a:p>
          <a:p>
            <a:endParaRPr lang="en-US" sz="2400" dirty="0">
              <a:solidFill>
                <a:srgbClr val="C00000"/>
              </a:solidFill>
              <a:latin typeface="Avenir Next LT Pro" panose="020B0504020202020204" pitchFamily="34" charset="0"/>
            </a:endParaRPr>
          </a:p>
          <a:p>
            <a:endParaRPr lang="en-US" sz="2400" dirty="0">
              <a:solidFill>
                <a:srgbClr val="C00000"/>
              </a:solidFill>
              <a:latin typeface="Avenir Next LT Pro" panose="020B0504020202020204" pitchFamily="34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Avenir Next LT Pro" panose="020B0504020202020204" pitchFamily="34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40F116-97BC-4AB6-B671-3A0CEF632840}"/>
              </a:ext>
            </a:extLst>
          </p:cNvPr>
          <p:cNvSpPr txBox="1"/>
          <p:nvPr/>
        </p:nvSpPr>
        <p:spPr>
          <a:xfrm>
            <a:off x="2007682" y="5630449"/>
            <a:ext cx="8460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We need to make some sort of assumption about the relationship between input and output.</a:t>
            </a:r>
          </a:p>
        </p:txBody>
      </p:sp>
    </p:spTree>
    <p:extLst>
      <p:ext uri="{BB962C8B-B14F-4D97-AF65-F5344CB8AC3E}">
        <p14:creationId xmlns:p14="http://schemas.microsoft.com/office/powerpoint/2010/main" val="15092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8E98-B268-4ADD-BF9C-9B284936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Be Sure We Understand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FAE3E-FFFD-4D6D-9954-A00207159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9FC3F-896D-9749-92EB-680D325D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2393"/>
            <a:ext cx="6464300" cy="6464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33A4AF-5984-D645-9C96-7046DCD56544}"/>
              </a:ext>
            </a:extLst>
          </p:cNvPr>
          <p:cNvCxnSpPr>
            <a:cxnSpLocks/>
          </p:cNvCxnSpPr>
          <p:nvPr/>
        </p:nvCxnSpPr>
        <p:spPr>
          <a:xfrm>
            <a:off x="3406275" y="825500"/>
            <a:ext cx="2743200" cy="548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C25C-B4FD-734F-869E-7D1DD861BA56}"/>
                  </a:ext>
                </a:extLst>
              </p:cNvPr>
              <p:cNvSpPr txBox="1"/>
              <p:nvPr/>
            </p:nvSpPr>
            <p:spPr>
              <a:xfrm>
                <a:off x="8118236" y="974183"/>
                <a:ext cx="3493520" cy="739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1  2 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C25C-B4FD-734F-869E-7D1DD861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236" y="974183"/>
                <a:ext cx="3493520" cy="739241"/>
              </a:xfrm>
              <a:prstGeom prst="rect">
                <a:avLst/>
              </a:prstGeom>
              <a:blipFill>
                <a:blip r:embed="rId3"/>
                <a:stretch>
                  <a:fillRect t="-1695" r="-2174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22AC50-8D13-F84C-BCDB-EE614F3D073D}"/>
                  </a:ext>
                </a:extLst>
              </p:cNvPr>
              <p:cNvSpPr txBox="1"/>
              <p:nvPr/>
            </p:nvSpPr>
            <p:spPr>
              <a:xfrm>
                <a:off x="8058217" y="3308145"/>
                <a:ext cx="24505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−1, −2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22AC50-8D13-F84C-BCDB-EE614F3D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17" y="3308145"/>
                <a:ext cx="2450543" cy="492443"/>
              </a:xfrm>
              <a:prstGeom prst="rect">
                <a:avLst/>
              </a:prstGeom>
              <a:blipFill>
                <a:blip r:embed="rId4"/>
                <a:stretch>
                  <a:fillRect l="-155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DE8748-FDBB-2E40-A423-1FA32832D75A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100830" y="3310223"/>
            <a:ext cx="548640" cy="274320"/>
          </a:xfrm>
          <a:prstGeom prst="straightConnector1">
            <a:avLst/>
          </a:prstGeom>
          <a:ln w="57150">
            <a:solidFill>
              <a:srgbClr val="40A9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52B80-1D1A-F046-8F75-886ED965F963}"/>
                  </a:ext>
                </a:extLst>
              </p:cNvPr>
              <p:cNvSpPr txBox="1"/>
              <p:nvPr/>
            </p:nvSpPr>
            <p:spPr>
              <a:xfrm>
                <a:off x="10698671" y="3308144"/>
                <a:ext cx="10850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3200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52B80-1D1A-F046-8F75-886ED965F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671" y="3308144"/>
                <a:ext cx="1085041" cy="492443"/>
              </a:xfrm>
              <a:prstGeom prst="rect">
                <a:avLst/>
              </a:prstGeom>
              <a:blipFill>
                <a:blip r:embed="rId5"/>
                <a:stretch>
                  <a:fillRect l="-6897" r="-804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1FAC3-FBEB-1245-BC00-80A95944D08E}"/>
                  </a:ext>
                </a:extLst>
              </p:cNvPr>
              <p:cNvSpPr txBox="1"/>
              <p:nvPr/>
            </p:nvSpPr>
            <p:spPr>
              <a:xfrm>
                <a:off x="7597324" y="4501535"/>
                <a:ext cx="4535344" cy="83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−1,−2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1FAC3-FBEB-1245-BC00-80A95944D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24" y="4501535"/>
                <a:ext cx="4535344" cy="835037"/>
              </a:xfrm>
              <a:prstGeom prst="rect">
                <a:avLst/>
              </a:prstGeom>
              <a:blipFill>
                <a:blip r:embed="rId6"/>
                <a:stretch>
                  <a:fillRect l="-1397" t="-1493" r="-1397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F9DC87-132F-D748-A99E-98970A47AE96}"/>
                  </a:ext>
                </a:extLst>
              </p:cNvPr>
              <p:cNvSpPr txBox="1"/>
              <p:nvPr/>
            </p:nvSpPr>
            <p:spPr>
              <a:xfrm>
                <a:off x="8118236" y="1984685"/>
                <a:ext cx="3773534" cy="739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−1, −2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F9DC87-132F-D748-A99E-98970A47A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236" y="1984685"/>
                <a:ext cx="3773534" cy="739241"/>
              </a:xfrm>
              <a:prstGeom prst="rect">
                <a:avLst/>
              </a:prstGeom>
              <a:blipFill>
                <a:blip r:embed="rId7"/>
                <a:stretch>
                  <a:fillRect l="-1678" t="-1724" r="-2013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4EDEEE44-9471-6D4A-BDED-C1D89F4B616B}"/>
              </a:ext>
            </a:extLst>
          </p:cNvPr>
          <p:cNvSpPr/>
          <p:nvPr/>
        </p:nvSpPr>
        <p:spPr>
          <a:xfrm>
            <a:off x="1651000" y="812800"/>
            <a:ext cx="4508500" cy="5486400"/>
          </a:xfrm>
          <a:custGeom>
            <a:avLst/>
            <a:gdLst>
              <a:gd name="connsiteX0" fmla="*/ 0 w 4508500"/>
              <a:gd name="connsiteY0" fmla="*/ 0 h 5486400"/>
              <a:gd name="connsiteX1" fmla="*/ 0 w 4508500"/>
              <a:gd name="connsiteY1" fmla="*/ 5486400 h 5486400"/>
              <a:gd name="connsiteX2" fmla="*/ 4508500 w 4508500"/>
              <a:gd name="connsiteY2" fmla="*/ 5486400 h 5486400"/>
              <a:gd name="connsiteX3" fmla="*/ 1739900 w 4508500"/>
              <a:gd name="connsiteY3" fmla="*/ 0 h 5486400"/>
              <a:gd name="connsiteX4" fmla="*/ 0 w 4508500"/>
              <a:gd name="connsiteY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8500" h="5486400">
                <a:moveTo>
                  <a:pt x="0" y="0"/>
                </a:moveTo>
                <a:lnTo>
                  <a:pt x="0" y="5486400"/>
                </a:lnTo>
                <a:lnTo>
                  <a:pt x="4508500" y="5486400"/>
                </a:lnTo>
                <a:lnTo>
                  <a:pt x="1739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80442E-FD9E-7C4E-B1BA-4060FA101901}"/>
              </a:ext>
            </a:extLst>
          </p:cNvPr>
          <p:cNvSpPr/>
          <p:nvPr/>
        </p:nvSpPr>
        <p:spPr>
          <a:xfrm>
            <a:off x="3429000" y="800100"/>
            <a:ext cx="3708400" cy="5524500"/>
          </a:xfrm>
          <a:custGeom>
            <a:avLst/>
            <a:gdLst>
              <a:gd name="connsiteX0" fmla="*/ 0 w 3708400"/>
              <a:gd name="connsiteY0" fmla="*/ 0 h 5524500"/>
              <a:gd name="connsiteX1" fmla="*/ 3708400 w 3708400"/>
              <a:gd name="connsiteY1" fmla="*/ 0 h 5524500"/>
              <a:gd name="connsiteX2" fmla="*/ 3708400 w 3708400"/>
              <a:gd name="connsiteY2" fmla="*/ 5524500 h 5524500"/>
              <a:gd name="connsiteX3" fmla="*/ 2717800 w 3708400"/>
              <a:gd name="connsiteY3" fmla="*/ 5524500 h 5524500"/>
              <a:gd name="connsiteX4" fmla="*/ 0 w 3708400"/>
              <a:gd name="connsiteY4" fmla="*/ 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8400" h="5524500">
                <a:moveTo>
                  <a:pt x="0" y="0"/>
                </a:moveTo>
                <a:lnTo>
                  <a:pt x="3708400" y="0"/>
                </a:lnTo>
                <a:lnTo>
                  <a:pt x="3708400" y="5524500"/>
                </a:lnTo>
                <a:lnTo>
                  <a:pt x="2717800" y="55245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36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86DD-4871-4766-8679-EDF6E7F5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1AEEE-A075-4B91-8097-972713373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3192" y="6534181"/>
            <a:ext cx="368808" cy="282512"/>
          </a:xfrm>
        </p:spPr>
        <p:txBody>
          <a:bodyPr/>
          <a:lstStyle/>
          <a:p>
            <a:fld id="{02C8B7B2-9496-47E5-990F-169BD0B1DE6A}" type="slidenum">
              <a:rPr lang="en-US" smtClean="0"/>
              <a:t>81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8271F-8BE5-4D0D-BFFE-258FBF156D48}"/>
              </a:ext>
            </a:extLst>
          </p:cNvPr>
          <p:cNvSpPr txBox="1"/>
          <p:nvPr/>
        </p:nvSpPr>
        <p:spPr>
          <a:xfrm>
            <a:off x="512745" y="465059"/>
            <a:ext cx="1117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So we have an expression for the gradient but can’t find the optimal analytically…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7522A9-16B1-4E6E-89AD-8D0408172FFC}"/>
                  </a:ext>
                </a:extLst>
              </p:cNvPr>
              <p:cNvSpPr txBox="1"/>
              <p:nvPr/>
            </p:nvSpPr>
            <p:spPr>
              <a:xfrm>
                <a:off x="366863" y="767906"/>
                <a:ext cx="11458275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7522A9-16B1-4E6E-89AD-8D0408172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767906"/>
                <a:ext cx="11458275" cy="957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BA2AB4F-59EA-4F77-9C12-4260CC653639}"/>
              </a:ext>
            </a:extLst>
          </p:cNvPr>
          <p:cNvSpPr txBox="1"/>
          <p:nvPr/>
        </p:nvSpPr>
        <p:spPr>
          <a:xfrm>
            <a:off x="500138" y="2005336"/>
            <a:ext cx="935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000" b="1" dirty="0">
                <a:latin typeface="Avenir Next LT Pro" panose="020B0504020202020204" pitchFamily="34" charset="0"/>
              </a:rPr>
              <a:t>Gradient Descent Algorithm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C6E545-74AA-435D-8418-59EC78F46ACC}"/>
                  </a:ext>
                </a:extLst>
              </p:cNvPr>
              <p:cNvSpPr txBox="1"/>
              <p:nvPr/>
            </p:nvSpPr>
            <p:spPr>
              <a:xfrm>
                <a:off x="639618" y="2302654"/>
                <a:ext cx="11679382" cy="4090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w = random(d)				 // randomly initialize weight vector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Repeat: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0</m:t>
                        </m:r>
                      </m:e>
                    </m:acc>
                  </m:oMath>
                </a14:m>
                <a:endParaRPr lang="en-US" sz="2400" dirty="0">
                  <a:latin typeface="Microsoft Yi Baiti" panose="03000500000000000000" pitchFamily="66" charset="0"/>
                  <a:ea typeface="Microsoft Yi Baiti" panose="03000500000000000000" pitchFamily="66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for each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𝐷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: 	 // compute gradient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𝑻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		 	 // compute the prediction for this point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𝛁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+=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		 // compute gradient of loss of point and sum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b="0" dirty="0">
                    <a:ea typeface="Microsoft Yi Baiti" panose="03000500000000000000" pitchFamily="66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𝐰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𝐰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α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𝛁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			 // take a step in the opposite direction of gradient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				 // keep taking steps until convergence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C6E545-74AA-435D-8418-59EC78F46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" y="2302654"/>
                <a:ext cx="11679382" cy="4090287"/>
              </a:xfrm>
              <a:prstGeom prst="rect">
                <a:avLst/>
              </a:prstGeom>
              <a:blipFill>
                <a:blip r:embed="rId3"/>
                <a:stretch>
                  <a:fillRect l="-835" t="-596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950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3DCF-6D2F-45CB-9D51-B170C9CE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Logistic Regression with Gradient Descent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62EE-0D6D-4C20-9387-90A4B7A5F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82</a:t>
            </a:fld>
            <a:endParaRPr lang="en-US"/>
          </a:p>
        </p:txBody>
      </p:sp>
      <p:pic>
        <p:nvPicPr>
          <p:cNvPr id="4" name="logistic (8)">
            <a:hlinkClick r:id="" action="ppaction://media"/>
            <a:extLst>
              <a:ext uri="{FF2B5EF4-FFF2-40B4-BE49-F238E27FC236}">
                <a16:creationId xmlns:a16="http://schemas.microsoft.com/office/drawing/2014/main" id="{295BDA76-B112-48A3-A593-1E9B7999C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33" r="10886"/>
          <a:stretch/>
        </p:blipFill>
        <p:spPr>
          <a:xfrm>
            <a:off x="-141851" y="1371428"/>
            <a:ext cx="12475701" cy="43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46C-A23F-4CC0-97E5-A85F28749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B0F3A-B61D-414F-84AE-556EC32F7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85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D560-EC10-456D-94F6-8D67CD05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82E15-D9ED-40ED-9A38-36211C919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84</a:t>
            </a:fld>
            <a:endParaRPr lang="en-US"/>
          </a:p>
        </p:txBody>
      </p:sp>
      <p:pic>
        <p:nvPicPr>
          <p:cNvPr id="2050" name="Picture 2" descr="Sign function - Wikipedia">
            <a:extLst>
              <a:ext uri="{FF2B5EF4-FFF2-40B4-BE49-F238E27FC236}">
                <a16:creationId xmlns:a16="http://schemas.microsoft.com/office/drawing/2014/main" id="{31DF52D9-6ED9-4DDA-A961-6BA60A7D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42" y="3210614"/>
            <a:ext cx="2646913" cy="21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E7B65D-BCDC-4750-BC43-4BAD53C4143A}"/>
                  </a:ext>
                </a:extLst>
              </p:cNvPr>
              <p:cNvSpPr txBox="1"/>
              <p:nvPr/>
            </p:nvSpPr>
            <p:spPr>
              <a:xfrm>
                <a:off x="1405811" y="1780714"/>
                <a:ext cx="4090529" cy="1216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latin typeface="Avenir Next LT Pro" panose="020B0504020202020204" pitchFamily="34" charset="0"/>
                  </a:rPr>
                  <a:t>Logistic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E7B65D-BCDC-4750-BC43-4BAD53C41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811" y="1780714"/>
                <a:ext cx="4090529" cy="1216743"/>
              </a:xfrm>
              <a:prstGeom prst="rect">
                <a:avLst/>
              </a:prstGeom>
              <a:blipFill>
                <a:blip r:embed="rId3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8">
            <a:extLst>
              <a:ext uri="{FF2B5EF4-FFF2-40B4-BE49-F238E27FC236}">
                <a16:creationId xmlns:a16="http://schemas.microsoft.com/office/drawing/2014/main" id="{A8996420-C39A-47F3-905F-B75CC9ED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7145" y="3305423"/>
            <a:ext cx="3107730" cy="20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F4EE06-4B01-40C4-AF66-83C2977F1290}"/>
                  </a:ext>
                </a:extLst>
              </p:cNvPr>
              <p:cNvSpPr txBox="1"/>
              <p:nvPr/>
            </p:nvSpPr>
            <p:spPr>
              <a:xfrm>
                <a:off x="6928795" y="1780714"/>
                <a:ext cx="4090529" cy="1361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latin typeface="Avenir Next LT Pro" panose="020B0504020202020204" pitchFamily="34" charset="0"/>
                  </a:rPr>
                  <a:t>Sign Function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F4EE06-4B01-40C4-AF66-83C2977F1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95" y="1780714"/>
                <a:ext cx="4090529" cy="1361270"/>
              </a:xfrm>
              <a:prstGeom prst="rect">
                <a:avLst/>
              </a:prstGeom>
              <a:blipFill>
                <a:blip r:embed="rId5"/>
                <a:stretch>
                  <a:fillRect t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4715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CC5E9-7386-4464-BE13-AF128067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 Logistic 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0680F-9170-47E7-A72B-08A6DDA1C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7C674-395A-47FC-97AA-A0E3070E5608}"/>
              </a:ext>
            </a:extLst>
          </p:cNvPr>
          <p:cNvSpPr txBox="1"/>
          <p:nvPr/>
        </p:nvSpPr>
        <p:spPr>
          <a:xfrm>
            <a:off x="139407" y="770154"/>
            <a:ext cx="58899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>
                <a:latin typeface="Avenir Next LT Pro" panose="020B0504020202020204" pitchFamily="34" charset="0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DB91B3-1D35-4513-8A6C-D7EA3F26FF7C}"/>
                  </a:ext>
                </a:extLst>
              </p:cNvPr>
              <p:cNvSpPr txBox="1"/>
              <p:nvPr/>
            </p:nvSpPr>
            <p:spPr>
              <a:xfrm>
                <a:off x="565004" y="1468105"/>
                <a:ext cx="5038725" cy="707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DB91B3-1D35-4513-8A6C-D7EA3F26F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4" y="1468105"/>
                <a:ext cx="5038725" cy="707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C60D64-23F4-4B1E-8FBE-539E9DBF2039}"/>
              </a:ext>
            </a:extLst>
          </p:cNvPr>
          <p:cNvCxnSpPr>
            <a:cxnSpLocks/>
          </p:cNvCxnSpPr>
          <p:nvPr/>
        </p:nvCxnSpPr>
        <p:spPr>
          <a:xfrm>
            <a:off x="6096000" y="714375"/>
            <a:ext cx="0" cy="5519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E423D1-77D9-411B-BA77-36E871DB4817}"/>
              </a:ext>
            </a:extLst>
          </p:cNvPr>
          <p:cNvSpPr txBox="1"/>
          <p:nvPr/>
        </p:nvSpPr>
        <p:spPr>
          <a:xfrm>
            <a:off x="6265506" y="770154"/>
            <a:ext cx="58899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>
                <a:latin typeface="Avenir Next LT Pro" panose="020B0504020202020204" pitchFamily="34" charset="0"/>
              </a:rPr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86A91D-90A5-4F15-9169-41A491252B3E}"/>
                  </a:ext>
                </a:extLst>
              </p:cNvPr>
              <p:cNvSpPr txBox="1"/>
              <p:nvPr/>
            </p:nvSpPr>
            <p:spPr>
              <a:xfrm>
                <a:off x="7256106" y="1909860"/>
                <a:ext cx="3908718" cy="436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86A91D-90A5-4F15-9169-41A491252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106" y="1909860"/>
                <a:ext cx="3908718" cy="436979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DAEB28F-7AB0-4255-A88A-908CDB8374E0}"/>
              </a:ext>
            </a:extLst>
          </p:cNvPr>
          <p:cNvSpPr txBox="1"/>
          <p:nvPr/>
        </p:nvSpPr>
        <p:spPr>
          <a:xfrm>
            <a:off x="279255" y="3549353"/>
            <a:ext cx="56102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BC71E5-6688-49FA-AEBD-47D7865F7FB7}"/>
                  </a:ext>
                </a:extLst>
              </p:cNvPr>
              <p:cNvSpPr txBox="1"/>
              <p:nvPr/>
            </p:nvSpPr>
            <p:spPr>
              <a:xfrm>
                <a:off x="565004" y="2346839"/>
                <a:ext cx="5038725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BC71E5-6688-49FA-AEBD-47D7865F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4" y="2346839"/>
                <a:ext cx="5038725" cy="424283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9F49C05-14DA-497E-9FEE-6C3DDE4201C7}"/>
              </a:ext>
            </a:extLst>
          </p:cNvPr>
          <p:cNvSpPr txBox="1"/>
          <p:nvPr/>
        </p:nvSpPr>
        <p:spPr>
          <a:xfrm>
            <a:off x="6405354" y="3549353"/>
            <a:ext cx="56102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Linear Classifier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001214-17D9-490A-B1BE-B68E5F4A53FD}"/>
              </a:ext>
            </a:extLst>
          </p:cNvPr>
          <p:cNvSpPr txBox="1"/>
          <p:nvPr/>
        </p:nvSpPr>
        <p:spPr>
          <a:xfrm>
            <a:off x="279255" y="4322113"/>
            <a:ext cx="56102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Probabilistic Interpretation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1778C-1691-416D-92DD-46327C066DD1}"/>
              </a:ext>
            </a:extLst>
          </p:cNvPr>
          <p:cNvSpPr txBox="1"/>
          <p:nvPr/>
        </p:nvSpPr>
        <p:spPr>
          <a:xfrm>
            <a:off x="6405354" y="4322113"/>
            <a:ext cx="56102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No useful probabilistic interpretation</a:t>
            </a:r>
            <a:br>
              <a:rPr lang="en-US" sz="2200" dirty="0">
                <a:latin typeface="Avenir Next LT Pro" panose="020B0504020202020204" pitchFamily="34" charset="0"/>
              </a:rPr>
            </a:br>
            <a:r>
              <a:rPr lang="en-US" sz="2200" dirty="0">
                <a:latin typeface="Avenir Next LT Pro" panose="020B0504020202020204" pitchFamily="34" charset="0"/>
              </a:rPr>
              <a:t>(mostly just geometry)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057B78-D9AD-4D1F-A189-28C05779F5B6}"/>
              </a:ext>
            </a:extLst>
          </p:cNvPr>
          <p:cNvSpPr txBox="1"/>
          <p:nvPr/>
        </p:nvSpPr>
        <p:spPr>
          <a:xfrm>
            <a:off x="279255" y="5280575"/>
            <a:ext cx="56102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Trained with gradient descent or other optimization methods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A6F053-48C0-4935-8F23-561C297C3FB8}"/>
              </a:ext>
            </a:extLst>
          </p:cNvPr>
          <p:cNvSpPr txBox="1"/>
          <p:nvPr/>
        </p:nvSpPr>
        <p:spPr>
          <a:xfrm>
            <a:off x="6405354" y="5449852"/>
            <a:ext cx="56102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Trained with the “perceptron” algorithm</a:t>
            </a:r>
          </a:p>
        </p:txBody>
      </p:sp>
    </p:spTree>
    <p:extLst>
      <p:ext uri="{BB962C8B-B14F-4D97-AF65-F5344CB8AC3E}">
        <p14:creationId xmlns:p14="http://schemas.microsoft.com/office/powerpoint/2010/main" val="36783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4" grpId="0"/>
      <p:bldP spid="2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CC5E9-7386-4464-BE13-AF128067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Perceptron: Learning Algorithm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0680F-9170-47E7-A72B-08A6DDA1C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8591E6-A932-4436-AD95-36F639F9C3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16" y="714375"/>
            <a:ext cx="54864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5CA29-02C4-4F57-A010-5665AA5FB728}"/>
              </a:ext>
            </a:extLst>
          </p:cNvPr>
          <p:cNvSpPr txBox="1"/>
          <p:nvPr/>
        </p:nvSpPr>
        <p:spPr>
          <a:xfrm>
            <a:off x="609599" y="1991824"/>
            <a:ext cx="4281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000" b="1" dirty="0">
                <a:latin typeface="Avenir Next LT Pro" panose="020B0504020202020204" pitchFamily="34" charset="0"/>
              </a:rPr>
              <a:t>Perceptron Learning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1418A-EB15-4904-B1BB-4F3567411D4E}"/>
                  </a:ext>
                </a:extLst>
              </p:cNvPr>
              <p:cNvSpPr txBox="1"/>
              <p:nvPr/>
            </p:nvSpPr>
            <p:spPr>
              <a:xfrm>
                <a:off x="749079" y="2391934"/>
                <a:ext cx="5346921" cy="2807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w = random(d)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Repeat: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for each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𝐷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: 	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𝒊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&lt;0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: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	// if misclassification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		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Until no errors or max iterations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21418A-EB15-4904-B1BB-4F3567411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79" y="2391934"/>
                <a:ext cx="5346921" cy="2807372"/>
              </a:xfrm>
              <a:prstGeom prst="rect">
                <a:avLst/>
              </a:prstGeom>
              <a:blipFill>
                <a:blip r:embed="rId3"/>
                <a:stretch>
                  <a:fillRect l="-1824" t="-868" b="-3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C0483EB-5F7D-48D2-948B-BEB278E14229}"/>
              </a:ext>
            </a:extLst>
          </p:cNvPr>
          <p:cNvSpPr txBox="1"/>
          <p:nvPr/>
        </p:nvSpPr>
        <p:spPr>
          <a:xfrm>
            <a:off x="609598" y="979755"/>
            <a:ext cx="5022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000" dirty="0">
                <a:latin typeface="Avenir Next LT Pro" panose="020B0504020202020204" pitchFamily="34" charset="0"/>
              </a:rPr>
              <a:t>Trained with a simple iterative algorithm </a:t>
            </a:r>
          </a:p>
        </p:txBody>
      </p:sp>
    </p:spTree>
    <p:extLst>
      <p:ext uri="{BB962C8B-B14F-4D97-AF65-F5344CB8AC3E}">
        <p14:creationId xmlns:p14="http://schemas.microsoft.com/office/powerpoint/2010/main" val="1375136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CC5E9-7386-4464-BE13-AF128067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Perceptron: Limitations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0680F-9170-47E7-A72B-08A6DDA1C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947A9F-EBC4-4504-95C9-4136FD352F7E}"/>
              </a:ext>
            </a:extLst>
          </p:cNvPr>
          <p:cNvSpPr txBox="1"/>
          <p:nvPr/>
        </p:nvSpPr>
        <p:spPr>
          <a:xfrm>
            <a:off x="1238864" y="669975"/>
            <a:ext cx="4281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000" b="1" dirty="0">
                <a:latin typeface="Avenir Next LT Pro" panose="020B0504020202020204" pitchFamily="34" charset="0"/>
              </a:rPr>
              <a:t>Perceptron Learning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022B91-0CDC-4848-AD40-DAE926C7828B}"/>
                  </a:ext>
                </a:extLst>
              </p:cNvPr>
              <p:cNvSpPr txBox="1"/>
              <p:nvPr/>
            </p:nvSpPr>
            <p:spPr>
              <a:xfrm>
                <a:off x="1378344" y="1070085"/>
                <a:ext cx="5346921" cy="1896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w = random(d)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While still errors or max iterations: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for each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𝐷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: 	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   if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𝑦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A5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𝒊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&lt;0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: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400" dirty="0">
                  <a:latin typeface="Microsoft Yi Baiti" panose="03000500000000000000" pitchFamily="66" charset="0"/>
                  <a:ea typeface="Microsoft Yi Baiti" panose="03000500000000000000" pitchFamily="66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022B91-0CDC-4848-AD40-DAE926C78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344" y="1070085"/>
                <a:ext cx="5346921" cy="1896417"/>
              </a:xfrm>
              <a:prstGeom prst="rect">
                <a:avLst/>
              </a:prstGeom>
              <a:blipFill>
                <a:blip r:embed="rId2"/>
                <a:stretch>
                  <a:fillRect l="-1710" t="-1286" b="-5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F4B4F05-A53F-4FA6-8F1E-BB9468403195}"/>
              </a:ext>
            </a:extLst>
          </p:cNvPr>
          <p:cNvSpPr txBox="1"/>
          <p:nvPr/>
        </p:nvSpPr>
        <p:spPr>
          <a:xfrm>
            <a:off x="646668" y="3286065"/>
            <a:ext cx="1113994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342900" marR="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Different solutions depending on initialization and order of visiting examples.</a:t>
            </a:r>
          </a:p>
          <a:p>
            <a:pPr marL="342900" marR="0" indent="-34290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342900" marR="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Correcting for a misclassification could move the decision boundary so much that previously correct examples are now misclassified.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As such it must go over the training examples multiple times. Each time it goes through the whole training set, it is called an epoch. </a:t>
            </a:r>
          </a:p>
          <a:p>
            <a:pPr marR="0" algn="l"/>
            <a:endParaRPr lang="en-US" sz="20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342900" marR="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It will terminate if no update is made to </a:t>
            </a:r>
            <a:r>
              <a:rPr lang="en-US" sz="2000" b="1" i="1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w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during one epoch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BB7D18-C1C0-4A60-81AA-69CE493C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203" y="367796"/>
            <a:ext cx="2548126" cy="25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62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CC5E9-7386-4464-BE13-AF128067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Perceptron: Limitations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0680F-9170-47E7-A72B-08A6DDA1C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C1E50-4F9F-479C-B15C-C4861ECA6E47}"/>
              </a:ext>
            </a:extLst>
          </p:cNvPr>
          <p:cNvSpPr txBox="1"/>
          <p:nvPr/>
        </p:nvSpPr>
        <p:spPr>
          <a:xfrm>
            <a:off x="420952" y="983699"/>
            <a:ext cx="595035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This algorithm is guaranteed to converge if dat</a:t>
            </a:r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a is linearly separable – i.e., it reaches a solution in finitely many steps.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Why and how many steps? (</a:t>
            </a:r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  <a:hlinkClick r:id="rId2"/>
              </a:rPr>
              <a:t>proof</a:t>
            </a:r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)</a:t>
            </a:r>
            <a:endParaRPr lang="en-US" sz="32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0349A-F3DB-4F77-B96D-9EE2654F8B31}"/>
              </a:ext>
            </a:extLst>
          </p:cNvPr>
          <p:cNvSpPr txBox="1"/>
          <p:nvPr/>
        </p:nvSpPr>
        <p:spPr>
          <a:xfrm>
            <a:off x="483297" y="3448324"/>
            <a:ext cx="58880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For non-linearly separable cases (like on right), algorithm fails to converge and may be arbitrarily bad if terminated at some maximum number of updates.</a:t>
            </a:r>
            <a:endParaRPr lang="en-US" sz="32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2CC9CA-9237-4722-B15C-3980F210C770}"/>
              </a:ext>
            </a:extLst>
          </p:cNvPr>
          <p:cNvGrpSpPr/>
          <p:nvPr/>
        </p:nvGrpSpPr>
        <p:grpSpPr>
          <a:xfrm>
            <a:off x="6732691" y="772443"/>
            <a:ext cx="5238329" cy="5118616"/>
            <a:chOff x="6732691" y="772443"/>
            <a:chExt cx="5238329" cy="51186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39BC48-BC3C-4844-848F-4E83ECA49309}"/>
                </a:ext>
              </a:extLst>
            </p:cNvPr>
            <p:cNvGrpSpPr/>
            <p:nvPr/>
          </p:nvGrpSpPr>
          <p:grpSpPr>
            <a:xfrm>
              <a:off x="6732691" y="772443"/>
              <a:ext cx="5238329" cy="5118616"/>
              <a:chOff x="6548287" y="772443"/>
              <a:chExt cx="5238329" cy="5118616"/>
            </a:xfrm>
          </p:grpSpPr>
          <p:pic>
            <p:nvPicPr>
              <p:cNvPr id="10246" name="Picture 6" descr="Graphing Dry-Erase Magnets, X-Y Axis 1&quot; Squares">
                <a:extLst>
                  <a:ext uri="{FF2B5EF4-FFF2-40B4-BE49-F238E27FC236}">
                    <a16:creationId xmlns:a16="http://schemas.microsoft.com/office/drawing/2014/main" id="{F4BE476A-46D9-49A0-BA8E-5A6D893923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8287" y="966941"/>
                <a:ext cx="4924118" cy="4924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A24BF3B-E290-42F1-9089-B5A7AE9AD962}"/>
                      </a:ext>
                    </a:extLst>
                  </p:cNvPr>
                  <p:cNvSpPr txBox="1"/>
                  <p:nvPr/>
                </p:nvSpPr>
                <p:spPr>
                  <a:xfrm>
                    <a:off x="11176819" y="3231906"/>
                    <a:ext cx="60979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A24BF3B-E290-42F1-9089-B5A7AE9AD9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76819" y="3231906"/>
                    <a:ext cx="6097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B6BD856-95D3-411F-ADEE-9189C8799B48}"/>
                      </a:ext>
                    </a:extLst>
                  </p:cNvPr>
                  <p:cNvSpPr txBox="1"/>
                  <p:nvPr/>
                </p:nvSpPr>
                <p:spPr>
                  <a:xfrm>
                    <a:off x="8705447" y="772443"/>
                    <a:ext cx="60979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B6BD856-95D3-411F-ADEE-9189C8799B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5447" y="772443"/>
                    <a:ext cx="6097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91F8A8-5A7A-4EA6-98A7-8FA82A1CB292}"/>
                </a:ext>
              </a:extLst>
            </p:cNvPr>
            <p:cNvSpPr/>
            <p:nvPr/>
          </p:nvSpPr>
          <p:spPr>
            <a:xfrm>
              <a:off x="10223151" y="4537247"/>
              <a:ext cx="147484" cy="1474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lus Sign 9">
              <a:extLst>
                <a:ext uri="{FF2B5EF4-FFF2-40B4-BE49-F238E27FC236}">
                  <a16:creationId xmlns:a16="http://schemas.microsoft.com/office/drawing/2014/main" id="{016D66A2-AC1A-4DD9-90A0-09F2C21C4A92}"/>
                </a:ext>
              </a:extLst>
            </p:cNvPr>
            <p:cNvSpPr/>
            <p:nvPr/>
          </p:nvSpPr>
          <p:spPr>
            <a:xfrm>
              <a:off x="7628718" y="2385275"/>
              <a:ext cx="201845" cy="201845"/>
            </a:xfrm>
            <a:prstGeom prst="mathPlus">
              <a:avLst>
                <a:gd name="adj1" fmla="val 9959"/>
              </a:avLst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lus Sign 16">
              <a:extLst>
                <a:ext uri="{FF2B5EF4-FFF2-40B4-BE49-F238E27FC236}">
                  <a16:creationId xmlns:a16="http://schemas.microsoft.com/office/drawing/2014/main" id="{A9EF07D7-D708-4004-B669-06D30D24DB9C}"/>
                </a:ext>
              </a:extLst>
            </p:cNvPr>
            <p:cNvSpPr/>
            <p:nvPr/>
          </p:nvSpPr>
          <p:spPr>
            <a:xfrm>
              <a:off x="8823995" y="3429000"/>
              <a:ext cx="201845" cy="201845"/>
            </a:xfrm>
            <a:prstGeom prst="mathPlus">
              <a:avLst>
                <a:gd name="adj1" fmla="val 9959"/>
              </a:avLst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B75DA6-6694-455B-A6D4-25A90D4AAE95}"/>
                </a:ext>
              </a:extLst>
            </p:cNvPr>
            <p:cNvSpPr/>
            <p:nvPr/>
          </p:nvSpPr>
          <p:spPr>
            <a:xfrm>
              <a:off x="10019176" y="2497048"/>
              <a:ext cx="147484" cy="1474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CED245-A8B4-4C6E-8029-D6E451744AB3}"/>
                </a:ext>
              </a:extLst>
            </p:cNvPr>
            <p:cNvSpPr/>
            <p:nvPr/>
          </p:nvSpPr>
          <p:spPr>
            <a:xfrm>
              <a:off x="9200603" y="3903066"/>
              <a:ext cx="147484" cy="1474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59814A-CD19-4E3E-8725-4C0A30DA189D}"/>
                </a:ext>
              </a:extLst>
            </p:cNvPr>
            <p:cNvSpPr/>
            <p:nvPr/>
          </p:nvSpPr>
          <p:spPr>
            <a:xfrm>
              <a:off x="8676511" y="2525959"/>
              <a:ext cx="147484" cy="1474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7FC9DD-4ADB-4E3C-8633-91C340D81437}"/>
                </a:ext>
              </a:extLst>
            </p:cNvPr>
            <p:cNvSpPr/>
            <p:nvPr/>
          </p:nvSpPr>
          <p:spPr>
            <a:xfrm>
              <a:off x="9817428" y="3726822"/>
              <a:ext cx="147484" cy="1474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530B86-9456-4520-8F3C-CCF5EDE3DD92}"/>
                </a:ext>
              </a:extLst>
            </p:cNvPr>
            <p:cNvSpPr/>
            <p:nvPr/>
          </p:nvSpPr>
          <p:spPr>
            <a:xfrm>
              <a:off x="9669944" y="1725565"/>
              <a:ext cx="147484" cy="1474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lus Sign 24">
              <a:extLst>
                <a:ext uri="{FF2B5EF4-FFF2-40B4-BE49-F238E27FC236}">
                  <a16:creationId xmlns:a16="http://schemas.microsoft.com/office/drawing/2014/main" id="{163AFEAC-54F7-4116-B89D-518E2E772909}"/>
                </a:ext>
              </a:extLst>
            </p:cNvPr>
            <p:cNvSpPr/>
            <p:nvPr/>
          </p:nvSpPr>
          <p:spPr>
            <a:xfrm>
              <a:off x="9716505" y="4100420"/>
              <a:ext cx="201845" cy="201845"/>
            </a:xfrm>
            <a:prstGeom prst="mathPlus">
              <a:avLst>
                <a:gd name="adj1" fmla="val 9959"/>
              </a:avLst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DBF86433-7B3F-44D3-895A-675EE5950783}"/>
                </a:ext>
              </a:extLst>
            </p:cNvPr>
            <p:cNvSpPr/>
            <p:nvPr/>
          </p:nvSpPr>
          <p:spPr>
            <a:xfrm>
              <a:off x="8622150" y="4381505"/>
              <a:ext cx="201845" cy="201845"/>
            </a:xfrm>
            <a:prstGeom prst="mathPlus">
              <a:avLst>
                <a:gd name="adj1" fmla="val 9959"/>
              </a:avLst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2F19DAC7-26C5-4C2B-8C35-7E7C29746244}"/>
                </a:ext>
              </a:extLst>
            </p:cNvPr>
            <p:cNvSpPr/>
            <p:nvPr/>
          </p:nvSpPr>
          <p:spPr>
            <a:xfrm>
              <a:off x="9274345" y="4804323"/>
              <a:ext cx="201845" cy="201845"/>
            </a:xfrm>
            <a:prstGeom prst="mathPlus">
              <a:avLst>
                <a:gd name="adj1" fmla="val 9959"/>
              </a:avLst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643FAC65-A1EF-48F2-B370-81B770741D21}"/>
                </a:ext>
              </a:extLst>
            </p:cNvPr>
            <p:cNvSpPr/>
            <p:nvPr/>
          </p:nvSpPr>
          <p:spPr>
            <a:xfrm>
              <a:off x="8553323" y="4935363"/>
              <a:ext cx="201845" cy="201845"/>
            </a:xfrm>
            <a:prstGeom prst="mathPlus">
              <a:avLst>
                <a:gd name="adj1" fmla="val 9959"/>
              </a:avLst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Sign 28">
              <a:extLst>
                <a:ext uri="{FF2B5EF4-FFF2-40B4-BE49-F238E27FC236}">
                  <a16:creationId xmlns:a16="http://schemas.microsoft.com/office/drawing/2014/main" id="{4A6803AC-84FD-4FC7-A4F9-0BDB02582FD6}"/>
                </a:ext>
              </a:extLst>
            </p:cNvPr>
            <p:cNvSpPr/>
            <p:nvPr/>
          </p:nvSpPr>
          <p:spPr>
            <a:xfrm>
              <a:off x="7379196" y="3130983"/>
              <a:ext cx="201845" cy="201845"/>
            </a:xfrm>
            <a:prstGeom prst="mathPlus">
              <a:avLst>
                <a:gd name="adj1" fmla="val 9959"/>
              </a:avLst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us Sign 29">
              <a:extLst>
                <a:ext uri="{FF2B5EF4-FFF2-40B4-BE49-F238E27FC236}">
                  <a16:creationId xmlns:a16="http://schemas.microsoft.com/office/drawing/2014/main" id="{0E3444E5-4BC8-4DBA-BFAD-7475B9B543D1}"/>
                </a:ext>
              </a:extLst>
            </p:cNvPr>
            <p:cNvSpPr/>
            <p:nvPr/>
          </p:nvSpPr>
          <p:spPr>
            <a:xfrm>
              <a:off x="8067811" y="3625899"/>
              <a:ext cx="201845" cy="201845"/>
            </a:xfrm>
            <a:prstGeom prst="mathPlus">
              <a:avLst>
                <a:gd name="adj1" fmla="val 9959"/>
              </a:avLst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lus Sign 30">
              <a:extLst>
                <a:ext uri="{FF2B5EF4-FFF2-40B4-BE49-F238E27FC236}">
                  <a16:creationId xmlns:a16="http://schemas.microsoft.com/office/drawing/2014/main" id="{1E132FAE-9E92-484D-B290-EDA887D23841}"/>
                </a:ext>
              </a:extLst>
            </p:cNvPr>
            <p:cNvSpPr/>
            <p:nvPr/>
          </p:nvSpPr>
          <p:spPr>
            <a:xfrm>
              <a:off x="7545887" y="4142743"/>
              <a:ext cx="201845" cy="201845"/>
            </a:xfrm>
            <a:prstGeom prst="mathPlus">
              <a:avLst>
                <a:gd name="adj1" fmla="val 9959"/>
              </a:avLst>
            </a:prstGeom>
            <a:noFill/>
            <a:ln w="381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1110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46C-A23F-4CC0-97E5-A85F28749C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B0F3A-B61D-414F-84AE-556EC32F7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2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366B5-E9C0-44F1-8241-28F1D45CFB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7CECD-3449-486A-85B3-C0F0F06B2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assumption is made for k-nearest neighbors?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DC137-C5D1-4565-8530-A8C2EFC645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That the relationship between input and output can be derived from a linear function.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26B89-7579-43E8-8AB9-9F2A76153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label changes smoothly as the features change in local regions.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7ED7CC-0C36-4D78-9F37-36EED7E04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That each feature affects the output independently.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C003FA-A16C-4ABD-82BD-465CB0250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makes no assumptions.</a:t>
            </a:r>
          </a:p>
        </p:txBody>
      </p:sp>
    </p:spTree>
    <p:extLst>
      <p:ext uri="{BB962C8B-B14F-4D97-AF65-F5344CB8AC3E}">
        <p14:creationId xmlns:p14="http://schemas.microsoft.com/office/powerpoint/2010/main" val="36154337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F668-1432-4762-9DD4-43405FE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about (conditional)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E515A-0636-4410-8D72-8F0D3966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9A859-C07E-4C00-83DF-EF3406EB5FE6}"/>
              </a:ext>
            </a:extLst>
          </p:cNvPr>
          <p:cNvSpPr txBox="1"/>
          <p:nvPr/>
        </p:nvSpPr>
        <p:spPr>
          <a:xfrm>
            <a:off x="386588" y="1069711"/>
            <a:ext cx="1141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Independence: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f two random variables X and Y are independent, then:</a:t>
            </a:r>
            <a:endParaRPr lang="en-US" sz="240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E13CB5-3BB5-498B-9B45-1CBBF1FC8E6E}"/>
                  </a:ext>
                </a:extLst>
              </p:cNvPr>
              <p:cNvSpPr txBox="1"/>
              <p:nvPr/>
            </p:nvSpPr>
            <p:spPr>
              <a:xfrm>
                <a:off x="1326355" y="2002458"/>
                <a:ext cx="88939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E13CB5-3BB5-498B-9B45-1CBBF1FC8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355" y="2002458"/>
                <a:ext cx="8893969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B6CE672-1DF4-429A-96FF-D0319B5C40EB}"/>
              </a:ext>
            </a:extLst>
          </p:cNvPr>
          <p:cNvSpPr txBox="1"/>
          <p:nvPr/>
        </p:nvSpPr>
        <p:spPr>
          <a:xfrm>
            <a:off x="386588" y="3575351"/>
            <a:ext cx="1141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Conditional Independence: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f two random variables X and Y are conditionally independent given Z, then:</a:t>
            </a:r>
            <a:endParaRPr lang="en-US" sz="240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CB174C-9110-40B0-B998-E578A5842B01}"/>
                  </a:ext>
                </a:extLst>
              </p:cNvPr>
              <p:cNvSpPr txBox="1"/>
              <p:nvPr/>
            </p:nvSpPr>
            <p:spPr>
              <a:xfrm>
                <a:off x="919432" y="4879008"/>
                <a:ext cx="103531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CB174C-9110-40B0-B998-E578A584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32" y="4879008"/>
                <a:ext cx="10353136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8200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F668-1432-4762-9DD4-43405FE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about (conditional) independence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E515A-0636-4410-8D72-8F0D3966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7D95B-BE9A-4760-B3B5-0C17DCBA9C2D}"/>
              </a:ext>
            </a:extLst>
          </p:cNvPr>
          <p:cNvSpPr txBox="1"/>
          <p:nvPr/>
        </p:nvSpPr>
        <p:spPr>
          <a:xfrm>
            <a:off x="171450" y="672554"/>
            <a:ext cx="7696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Example: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Define three random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H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A person’s height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V: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How many words they know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A: </a:t>
            </a:r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A person’s age</a:t>
            </a:r>
            <a:endParaRPr lang="en-US" sz="20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 algn="l"/>
            <a:endParaRPr lang="en-US" sz="20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 algn="l"/>
            <a:endParaRPr lang="en-US" sz="20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R="0" algn="l"/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Are height and vocabulary size independent?</a:t>
            </a:r>
          </a:p>
        </p:txBody>
      </p:sp>
      <p:pic>
        <p:nvPicPr>
          <p:cNvPr id="1026" name="Picture 2" descr="Track and Calculate Your Child's Height Growth | PediaSure Plus">
            <a:extLst>
              <a:ext uri="{FF2B5EF4-FFF2-40B4-BE49-F238E27FC236}">
                <a16:creationId xmlns:a16="http://schemas.microsoft.com/office/drawing/2014/main" id="{D86B3AC7-E2C9-45F9-B385-2A6F3CAB3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3"/>
          <a:stretch/>
        </p:blipFill>
        <p:spPr bwMode="auto">
          <a:xfrm>
            <a:off x="8267700" y="749269"/>
            <a:ext cx="1561031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0AB3BB-C2FE-4C61-987D-FF020B3574F0}"/>
              </a:ext>
            </a:extLst>
          </p:cNvPr>
          <p:cNvSpPr txBox="1"/>
          <p:nvPr/>
        </p:nvSpPr>
        <p:spPr>
          <a:xfrm>
            <a:off x="9619715" y="2594007"/>
            <a:ext cx="2365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800" b="1" dirty="0">
                <a:latin typeface="Avenir Next LT Pro" panose="020B0504020202020204" pitchFamily="34" charset="0"/>
              </a:rPr>
              <a:t>def </a:t>
            </a:r>
            <a:r>
              <a:rPr lang="en-US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c</a:t>
            </a:r>
            <a:r>
              <a:rPr lang="en-US" sz="18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hildren: </a:t>
            </a:r>
            <a:br>
              <a:rPr lang="en-US" sz="1800" dirty="0">
                <a:solidFill>
                  <a:srgbClr val="D73F09"/>
                </a:solidFill>
                <a:latin typeface="Avenir Next LT Pro" panose="020B0504020202020204" pitchFamily="34" charset="0"/>
              </a:rPr>
            </a:br>
            <a:r>
              <a:rPr lang="en-US" sz="1800" dirty="0">
                <a:solidFill>
                  <a:srgbClr val="D73F09"/>
                </a:solidFill>
                <a:latin typeface="Avenir Next LT Pro" panose="020B0504020202020204" pitchFamily="34" charset="0"/>
              </a:rPr>
              <a:t>Short people with small vocabularies.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630D4C-AE43-4E98-8CDD-FE9D8D0C8675}"/>
                  </a:ext>
                </a:extLst>
              </p:cNvPr>
              <p:cNvSpPr txBox="1"/>
              <p:nvPr/>
            </p:nvSpPr>
            <p:spPr>
              <a:xfrm>
                <a:off x="171450" y="3163394"/>
                <a:ext cx="809625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No. </a:t>
                </a:r>
                <a:r>
                  <a:rPr lang="en-US" sz="20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Children tend to have lower vocabularies than adults (on average). So without knowing the person’s age: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630D4C-AE43-4E98-8CDD-FE9D8D0C8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3163394"/>
                <a:ext cx="8096250" cy="707886"/>
              </a:xfrm>
              <a:prstGeom prst="rect">
                <a:avLst/>
              </a:prstGeom>
              <a:blipFill>
                <a:blip r:embed="rId3"/>
                <a:stretch>
                  <a:fillRect l="-753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DEE1BD-512B-4013-9905-A6C24A504207}"/>
                  </a:ext>
                </a:extLst>
              </p:cNvPr>
              <p:cNvSpPr txBox="1"/>
              <p:nvPr/>
            </p:nvSpPr>
            <p:spPr>
              <a:xfrm>
                <a:off x="171449" y="4363951"/>
                <a:ext cx="1220152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However, if I tell you their age…</a:t>
                </a:r>
                <a:r>
                  <a:rPr lang="en-US" sz="20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 its likely that these are independent.</a:t>
                </a:r>
                <a:r>
                  <a:rPr lang="en-US" sz="20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sz="20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e>
                        <m:r>
                          <a:rPr lang="en-US" sz="20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DEE1BD-512B-4013-9905-A6C24A50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" y="4363951"/>
                <a:ext cx="12201525" cy="400110"/>
              </a:xfrm>
              <a:prstGeom prst="rect">
                <a:avLst/>
              </a:prstGeom>
              <a:blipFill>
                <a:blip r:embed="rId4"/>
                <a:stretch>
                  <a:fillRect l="-500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6303542-FDAB-4217-B11B-5916DC66676D}"/>
              </a:ext>
            </a:extLst>
          </p:cNvPr>
          <p:cNvSpPr txBox="1"/>
          <p:nvPr/>
        </p:nvSpPr>
        <p:spPr>
          <a:xfrm>
            <a:off x="171448" y="5521267"/>
            <a:ext cx="12201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Events that are dependent in general, can be made independent given some other observation.</a:t>
            </a:r>
            <a:endParaRPr lang="en-US" sz="20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7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F668-1432-4762-9DD4-43405FE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vs. Discriminative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E515A-0636-4410-8D72-8F0D3966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C98FF-33FD-49CE-AAA7-1873C03C7B52}"/>
                  </a:ext>
                </a:extLst>
              </p:cNvPr>
              <p:cNvSpPr txBox="1"/>
              <p:nvPr/>
            </p:nvSpPr>
            <p:spPr>
              <a:xfrm>
                <a:off x="552195" y="579096"/>
                <a:ext cx="7932415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Discriminative Classifiers: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Learn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directly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Logistic regression is one example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Nomenclature note -- people will also refer to algorithms </a:t>
                </a:r>
                <a:br>
                  <a:rPr lang="en-US" sz="1600" i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</a:br>
                <a:r>
                  <a:rPr lang="en-US" sz="1600" i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that model no distribution as discriminative (such as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kNN</a:t>
                </a:r>
                <a:r>
                  <a:rPr lang="en-US" sz="1600" i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C98FF-33FD-49CE-AAA7-1873C03C7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5" y="579096"/>
                <a:ext cx="7932415" cy="1692771"/>
              </a:xfrm>
              <a:prstGeom prst="rect">
                <a:avLst/>
              </a:prstGeom>
              <a:blipFill>
                <a:blip r:embed="rId2"/>
                <a:stretch>
                  <a:fillRect l="-1230" t="-2518" b="-3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0C271B-451F-4FDB-9D5F-410B786ED2F3}"/>
                  </a:ext>
                </a:extLst>
              </p:cNvPr>
              <p:cNvSpPr txBox="1"/>
              <p:nvPr/>
            </p:nvSpPr>
            <p:spPr>
              <a:xfrm>
                <a:off x="552196" y="2713845"/>
                <a:ext cx="6138862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Generative Classifiers: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Learn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4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using Bayes Rule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lvl="1"/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Naïve Bayes is one example (today)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0C271B-451F-4FDB-9D5F-410B786ED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6" y="2713845"/>
                <a:ext cx="6138862" cy="2677656"/>
              </a:xfrm>
              <a:prstGeom prst="rect">
                <a:avLst/>
              </a:prstGeom>
              <a:blipFill>
                <a:blip r:embed="rId3"/>
                <a:stretch>
                  <a:fillRect l="-1589" t="-1595" b="-4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7C6E68-CC5D-4438-8AC4-8125E04FF6C8}"/>
                  </a:ext>
                </a:extLst>
              </p:cNvPr>
              <p:cNvSpPr txBox="1"/>
              <p:nvPr/>
            </p:nvSpPr>
            <p:spPr>
              <a:xfrm>
                <a:off x="1270713" y="4006904"/>
                <a:ext cx="6138862" cy="776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7C6E68-CC5D-4438-8AC4-8125E04FF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713" y="4006904"/>
                <a:ext cx="6138862" cy="776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B5073BB5-CD97-4B1C-BA8F-B80523188945}"/>
              </a:ext>
            </a:extLst>
          </p:cNvPr>
          <p:cNvGrpSpPr/>
          <p:nvPr/>
        </p:nvGrpSpPr>
        <p:grpSpPr>
          <a:xfrm>
            <a:off x="8764971" y="371818"/>
            <a:ext cx="2477818" cy="1872610"/>
            <a:chOff x="8502875" y="188494"/>
            <a:chExt cx="3136929" cy="23707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8C45A3-F4D0-4B6C-AA45-EE14298B0ED4}"/>
                </a:ext>
              </a:extLst>
            </p:cNvPr>
            <p:cNvGrpSpPr/>
            <p:nvPr/>
          </p:nvGrpSpPr>
          <p:grpSpPr>
            <a:xfrm>
              <a:off x="10482517" y="1111424"/>
              <a:ext cx="1157287" cy="1447803"/>
              <a:chOff x="6638925" y="3476622"/>
              <a:chExt cx="1157287" cy="144780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A08220-2C90-42DD-8112-2E6E71C0618F}"/>
                  </a:ext>
                </a:extLst>
              </p:cNvPr>
              <p:cNvSpPr/>
              <p:nvPr/>
            </p:nvSpPr>
            <p:spPr>
              <a:xfrm>
                <a:off x="7000875" y="3800475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BA75958-6B0E-4375-8F7B-99004375FE81}"/>
                  </a:ext>
                </a:extLst>
              </p:cNvPr>
              <p:cNvSpPr/>
              <p:nvPr/>
            </p:nvSpPr>
            <p:spPr>
              <a:xfrm>
                <a:off x="7000874" y="4076700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8BA612C-4469-4F5C-9142-D5F6D35902E8}"/>
                  </a:ext>
                </a:extLst>
              </p:cNvPr>
              <p:cNvSpPr/>
              <p:nvPr/>
            </p:nvSpPr>
            <p:spPr>
              <a:xfrm>
                <a:off x="6638925" y="440531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040F860-8636-4F1D-AB14-F3B9E40BAD50}"/>
                  </a:ext>
                </a:extLst>
              </p:cNvPr>
              <p:cNvSpPr/>
              <p:nvPr/>
            </p:nvSpPr>
            <p:spPr>
              <a:xfrm>
                <a:off x="7067550" y="4405311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6D9317-5AD3-4167-A816-2C47A4BA17CF}"/>
                  </a:ext>
                </a:extLst>
              </p:cNvPr>
              <p:cNvSpPr/>
              <p:nvPr/>
            </p:nvSpPr>
            <p:spPr>
              <a:xfrm>
                <a:off x="7253287" y="389096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276938-FA90-41B0-B699-4E17980198E6}"/>
                  </a:ext>
                </a:extLst>
              </p:cNvPr>
              <p:cNvSpPr/>
              <p:nvPr/>
            </p:nvSpPr>
            <p:spPr>
              <a:xfrm>
                <a:off x="7462835" y="347662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50FBBDF-9BDC-49CC-9E53-1052E7C287EC}"/>
                  </a:ext>
                </a:extLst>
              </p:cNvPr>
              <p:cNvSpPr/>
              <p:nvPr/>
            </p:nvSpPr>
            <p:spPr>
              <a:xfrm>
                <a:off x="7615237" y="3762374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0EFDC2-D823-4D91-BC67-9C316505B459}"/>
                  </a:ext>
                </a:extLst>
              </p:cNvPr>
              <p:cNvSpPr/>
              <p:nvPr/>
            </p:nvSpPr>
            <p:spPr>
              <a:xfrm>
                <a:off x="7505699" y="3971923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B122E0-434B-47E2-BCB3-5BBA06647459}"/>
                  </a:ext>
                </a:extLst>
              </p:cNvPr>
              <p:cNvSpPr/>
              <p:nvPr/>
            </p:nvSpPr>
            <p:spPr>
              <a:xfrm>
                <a:off x="7415211" y="4257675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ACB00BF-E200-41DC-8B8A-54BA28819AED}"/>
                  </a:ext>
                </a:extLst>
              </p:cNvPr>
              <p:cNvSpPr/>
              <p:nvPr/>
            </p:nvSpPr>
            <p:spPr>
              <a:xfrm>
                <a:off x="6819899" y="4743450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97BC3EF-CE2D-4576-8FE3-E79E136D3E03}"/>
                  </a:ext>
                </a:extLst>
              </p:cNvPr>
              <p:cNvSpPr/>
              <p:nvPr/>
            </p:nvSpPr>
            <p:spPr>
              <a:xfrm>
                <a:off x="6872287" y="4295774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21EED96-90EF-4450-BB06-7DB9E9E48668}"/>
                  </a:ext>
                </a:extLst>
              </p:cNvPr>
              <p:cNvSpPr/>
              <p:nvPr/>
            </p:nvSpPr>
            <p:spPr>
              <a:xfrm>
                <a:off x="7053262" y="3957637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1EBC3F3-AD69-440E-8EC7-B8E1C4AE7940}"/>
                  </a:ext>
                </a:extLst>
              </p:cNvPr>
              <p:cNvSpPr/>
              <p:nvPr/>
            </p:nvSpPr>
            <p:spPr>
              <a:xfrm>
                <a:off x="7234237" y="4167186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9BCE285-8B0A-44C2-A250-45A6F987E3B9}"/>
                  </a:ext>
                </a:extLst>
              </p:cNvPr>
              <p:cNvSpPr/>
              <p:nvPr/>
            </p:nvSpPr>
            <p:spPr>
              <a:xfrm>
                <a:off x="7124699" y="4376735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275803-3504-4A70-AD9A-D05397264681}"/>
                  </a:ext>
                </a:extLst>
              </p:cNvPr>
              <p:cNvSpPr/>
              <p:nvPr/>
            </p:nvSpPr>
            <p:spPr>
              <a:xfrm>
                <a:off x="7267574" y="366474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A73E4A-53DB-4EA9-A755-80FB5942D7E6}"/>
                </a:ext>
              </a:extLst>
            </p:cNvPr>
            <p:cNvGrpSpPr/>
            <p:nvPr/>
          </p:nvGrpSpPr>
          <p:grpSpPr>
            <a:xfrm>
              <a:off x="8502875" y="429467"/>
              <a:ext cx="776287" cy="1376377"/>
              <a:chOff x="6496049" y="3562340"/>
              <a:chExt cx="776287" cy="1376377"/>
            </a:xfrm>
            <a:solidFill>
              <a:srgbClr val="92D05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6DB0D28-59FC-4F69-8274-E678AED5B390}"/>
                  </a:ext>
                </a:extLst>
              </p:cNvPr>
              <p:cNvSpPr/>
              <p:nvPr/>
            </p:nvSpPr>
            <p:spPr>
              <a:xfrm>
                <a:off x="7000875" y="3800475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E247EEB-03B9-40FC-B2DB-69CD1EF8F0AC}"/>
                  </a:ext>
                </a:extLst>
              </p:cNvPr>
              <p:cNvSpPr/>
              <p:nvPr/>
            </p:nvSpPr>
            <p:spPr>
              <a:xfrm>
                <a:off x="7000874" y="4076700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4AADC4A-90D3-4560-9511-849FA911CC03}"/>
                  </a:ext>
                </a:extLst>
              </p:cNvPr>
              <p:cNvSpPr/>
              <p:nvPr/>
            </p:nvSpPr>
            <p:spPr>
              <a:xfrm>
                <a:off x="6638925" y="4405312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C21E2B5-D9EE-4E45-A07F-F8D836799BBF}"/>
                  </a:ext>
                </a:extLst>
              </p:cNvPr>
              <p:cNvSpPr/>
              <p:nvPr/>
            </p:nvSpPr>
            <p:spPr>
              <a:xfrm>
                <a:off x="7067550" y="4405311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A61C132-3B52-4F34-A9F4-2E42A6670F78}"/>
                  </a:ext>
                </a:extLst>
              </p:cNvPr>
              <p:cNvSpPr/>
              <p:nvPr/>
            </p:nvSpPr>
            <p:spPr>
              <a:xfrm>
                <a:off x="7091361" y="3562340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EA74C73-659D-4095-8937-730C7B170C86}"/>
                  </a:ext>
                </a:extLst>
              </p:cNvPr>
              <p:cNvSpPr/>
              <p:nvPr/>
            </p:nvSpPr>
            <p:spPr>
              <a:xfrm>
                <a:off x="6593680" y="3733816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9F9DF11-AB44-483E-B099-C33B0C9CFC38}"/>
                  </a:ext>
                </a:extLst>
              </p:cNvPr>
              <p:cNvSpPr/>
              <p:nvPr/>
            </p:nvSpPr>
            <p:spPr>
              <a:xfrm>
                <a:off x="6819899" y="3583782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6F31C1-3C5F-47F4-86DC-558FEBCCAA61}"/>
                  </a:ext>
                </a:extLst>
              </p:cNvPr>
              <p:cNvSpPr/>
              <p:nvPr/>
            </p:nvSpPr>
            <p:spPr>
              <a:xfrm>
                <a:off x="6838948" y="3933833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F09EFE4-EDD7-4056-B194-E2A5EFAFA790}"/>
                  </a:ext>
                </a:extLst>
              </p:cNvPr>
              <p:cNvSpPr/>
              <p:nvPr/>
            </p:nvSpPr>
            <p:spPr>
              <a:xfrm>
                <a:off x="6748461" y="4086229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8687F-C3CC-4BC6-8E52-2343C44817D6}"/>
                  </a:ext>
                </a:extLst>
              </p:cNvPr>
              <p:cNvSpPr/>
              <p:nvPr/>
            </p:nvSpPr>
            <p:spPr>
              <a:xfrm>
                <a:off x="6819899" y="4743450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C9EEFD0-7F5D-4180-9744-9CBA5F15A6FF}"/>
                  </a:ext>
                </a:extLst>
              </p:cNvPr>
              <p:cNvSpPr/>
              <p:nvPr/>
            </p:nvSpPr>
            <p:spPr>
              <a:xfrm>
                <a:off x="6872287" y="4295774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0D40B2C-D798-496B-B645-59E3A093FC5F}"/>
                  </a:ext>
                </a:extLst>
              </p:cNvPr>
              <p:cNvSpPr/>
              <p:nvPr/>
            </p:nvSpPr>
            <p:spPr>
              <a:xfrm>
                <a:off x="6824663" y="3786198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3DA4A8B-3F36-4A00-A6F1-162FFC769154}"/>
                  </a:ext>
                </a:extLst>
              </p:cNvPr>
              <p:cNvSpPr/>
              <p:nvPr/>
            </p:nvSpPr>
            <p:spPr>
              <a:xfrm>
                <a:off x="6779420" y="4052899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B21962-446E-4227-AE85-B1F3019340D1}"/>
                  </a:ext>
                </a:extLst>
              </p:cNvPr>
              <p:cNvSpPr/>
              <p:nvPr/>
            </p:nvSpPr>
            <p:spPr>
              <a:xfrm>
                <a:off x="7077074" y="4757742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48BA7ED-CB90-4EB1-8B85-0F5D6225CC54}"/>
                  </a:ext>
                </a:extLst>
              </p:cNvPr>
              <p:cNvSpPr/>
              <p:nvPr/>
            </p:nvSpPr>
            <p:spPr>
              <a:xfrm>
                <a:off x="6496049" y="3962411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5116-C0B0-487B-859F-734E90C3AAEF}"/>
                </a:ext>
              </a:extLst>
            </p:cNvPr>
            <p:cNvCxnSpPr/>
            <p:nvPr/>
          </p:nvCxnSpPr>
          <p:spPr>
            <a:xfrm flipH="1">
              <a:off x="9563100" y="188494"/>
              <a:ext cx="1009904" cy="22802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B7367E9-9389-4AF2-B2B2-7F295892878F}"/>
              </a:ext>
            </a:extLst>
          </p:cNvPr>
          <p:cNvGrpSpPr/>
          <p:nvPr/>
        </p:nvGrpSpPr>
        <p:grpSpPr>
          <a:xfrm>
            <a:off x="8524112" y="3228743"/>
            <a:ext cx="2457704" cy="2088736"/>
            <a:chOff x="8115300" y="3429000"/>
            <a:chExt cx="3251818" cy="276363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A2FA25B-2D6B-4F14-948B-9501352CF45E}"/>
                </a:ext>
              </a:extLst>
            </p:cNvPr>
            <p:cNvSpPr/>
            <p:nvPr/>
          </p:nvSpPr>
          <p:spPr>
            <a:xfrm rot="1800000">
              <a:off x="10217543" y="4180553"/>
              <a:ext cx="1149575" cy="2012079"/>
            </a:xfrm>
            <a:prstGeom prst="ellipse">
              <a:avLst/>
            </a:prstGeom>
            <a:solidFill>
              <a:srgbClr val="F4CCC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9C039E0-54CE-4BF9-A05A-9E7CDB5BA6D3}"/>
                </a:ext>
              </a:extLst>
            </p:cNvPr>
            <p:cNvSpPr/>
            <p:nvPr/>
          </p:nvSpPr>
          <p:spPr>
            <a:xfrm>
              <a:off x="8115300" y="3429000"/>
              <a:ext cx="1149575" cy="2012079"/>
            </a:xfrm>
            <a:prstGeom prst="ellipse">
              <a:avLst/>
            </a:prstGeom>
            <a:solidFill>
              <a:srgbClr val="D9EAD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E32320B-9BC4-4916-AD1A-474FFDC2669E}"/>
                </a:ext>
              </a:extLst>
            </p:cNvPr>
            <p:cNvGrpSpPr/>
            <p:nvPr/>
          </p:nvGrpSpPr>
          <p:grpSpPr>
            <a:xfrm>
              <a:off x="10197020" y="4479051"/>
              <a:ext cx="1157287" cy="1447803"/>
              <a:chOff x="6638925" y="3476622"/>
              <a:chExt cx="1157287" cy="144780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3909516-81F9-442A-A096-46B1FBED38DE}"/>
                  </a:ext>
                </a:extLst>
              </p:cNvPr>
              <p:cNvSpPr/>
              <p:nvPr/>
            </p:nvSpPr>
            <p:spPr>
              <a:xfrm>
                <a:off x="7000875" y="3800475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3E3FF67-F267-43F7-95E4-18FDB91C24E3}"/>
                  </a:ext>
                </a:extLst>
              </p:cNvPr>
              <p:cNvSpPr/>
              <p:nvPr/>
            </p:nvSpPr>
            <p:spPr>
              <a:xfrm>
                <a:off x="7000874" y="4076700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DC4BD84-B8B5-4D65-9D33-FE10F76980AE}"/>
                  </a:ext>
                </a:extLst>
              </p:cNvPr>
              <p:cNvSpPr/>
              <p:nvPr/>
            </p:nvSpPr>
            <p:spPr>
              <a:xfrm>
                <a:off x="6638925" y="440531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7E5CCDD-6B1D-4B62-95F1-7F4FF9C2F1A6}"/>
                  </a:ext>
                </a:extLst>
              </p:cNvPr>
              <p:cNvSpPr/>
              <p:nvPr/>
            </p:nvSpPr>
            <p:spPr>
              <a:xfrm>
                <a:off x="7067550" y="4405311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2AF2E9E-8A35-4DFD-A950-E22F3A2E2299}"/>
                  </a:ext>
                </a:extLst>
              </p:cNvPr>
              <p:cNvSpPr/>
              <p:nvPr/>
            </p:nvSpPr>
            <p:spPr>
              <a:xfrm>
                <a:off x="7253287" y="389096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593FA07-610F-4843-87B3-C13699BF9C9E}"/>
                  </a:ext>
                </a:extLst>
              </p:cNvPr>
              <p:cNvSpPr/>
              <p:nvPr/>
            </p:nvSpPr>
            <p:spPr>
              <a:xfrm>
                <a:off x="7462835" y="347662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4CEE95-1032-48E4-8CE9-F6F1A1DA6B55}"/>
                  </a:ext>
                </a:extLst>
              </p:cNvPr>
              <p:cNvSpPr/>
              <p:nvPr/>
            </p:nvSpPr>
            <p:spPr>
              <a:xfrm>
                <a:off x="7615237" y="3762374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5B1111A-A225-4CDB-ABAC-1A426DCD14FF}"/>
                  </a:ext>
                </a:extLst>
              </p:cNvPr>
              <p:cNvSpPr/>
              <p:nvPr/>
            </p:nvSpPr>
            <p:spPr>
              <a:xfrm>
                <a:off x="7505699" y="3971923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0B22B7A-6AC8-433A-BB6F-0EFA5AF0E774}"/>
                  </a:ext>
                </a:extLst>
              </p:cNvPr>
              <p:cNvSpPr/>
              <p:nvPr/>
            </p:nvSpPr>
            <p:spPr>
              <a:xfrm>
                <a:off x="7415211" y="4257675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921FDEB-825E-4B25-A07B-A821817DAD3B}"/>
                  </a:ext>
                </a:extLst>
              </p:cNvPr>
              <p:cNvSpPr/>
              <p:nvPr/>
            </p:nvSpPr>
            <p:spPr>
              <a:xfrm>
                <a:off x="6819899" y="4743450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8ED9EC2-73C1-4907-8D0F-9AAF41D328C9}"/>
                  </a:ext>
                </a:extLst>
              </p:cNvPr>
              <p:cNvSpPr/>
              <p:nvPr/>
            </p:nvSpPr>
            <p:spPr>
              <a:xfrm>
                <a:off x="6872287" y="4295774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F7B9C99-46A1-4B85-816A-A57942C7D0D8}"/>
                  </a:ext>
                </a:extLst>
              </p:cNvPr>
              <p:cNvSpPr/>
              <p:nvPr/>
            </p:nvSpPr>
            <p:spPr>
              <a:xfrm>
                <a:off x="7053262" y="3957637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1238DE-F110-4C1B-BBCE-C7A6D0047A17}"/>
                  </a:ext>
                </a:extLst>
              </p:cNvPr>
              <p:cNvSpPr/>
              <p:nvPr/>
            </p:nvSpPr>
            <p:spPr>
              <a:xfrm>
                <a:off x="7234237" y="4167186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1E0604E-EA24-420D-B06D-55CCB0F858B8}"/>
                  </a:ext>
                </a:extLst>
              </p:cNvPr>
              <p:cNvSpPr/>
              <p:nvPr/>
            </p:nvSpPr>
            <p:spPr>
              <a:xfrm>
                <a:off x="7124699" y="4376735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991A7C2-945A-4C9C-805C-30F51F6152CA}"/>
                  </a:ext>
                </a:extLst>
              </p:cNvPr>
              <p:cNvSpPr/>
              <p:nvPr/>
            </p:nvSpPr>
            <p:spPr>
              <a:xfrm>
                <a:off x="7267574" y="366474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FD82F5E-FE34-4A09-B50E-659E8C3EC139}"/>
                </a:ext>
              </a:extLst>
            </p:cNvPr>
            <p:cNvGrpSpPr/>
            <p:nvPr/>
          </p:nvGrpSpPr>
          <p:grpSpPr>
            <a:xfrm>
              <a:off x="8217378" y="3797094"/>
              <a:ext cx="776287" cy="1376377"/>
              <a:chOff x="6496049" y="3562340"/>
              <a:chExt cx="776287" cy="1376377"/>
            </a:xfrm>
            <a:solidFill>
              <a:srgbClr val="92D050"/>
            </a:solidFill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6121822-675E-43F6-BF4D-5FA40A436C70}"/>
                  </a:ext>
                </a:extLst>
              </p:cNvPr>
              <p:cNvSpPr/>
              <p:nvPr/>
            </p:nvSpPr>
            <p:spPr>
              <a:xfrm>
                <a:off x="7000875" y="3800475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3486765-C06E-484A-B6FA-5C95CB2D56C4}"/>
                  </a:ext>
                </a:extLst>
              </p:cNvPr>
              <p:cNvSpPr/>
              <p:nvPr/>
            </p:nvSpPr>
            <p:spPr>
              <a:xfrm>
                <a:off x="7000874" y="4076700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0B4D91A-807B-49F4-9F46-F20DD7DE1552}"/>
                  </a:ext>
                </a:extLst>
              </p:cNvPr>
              <p:cNvSpPr/>
              <p:nvPr/>
            </p:nvSpPr>
            <p:spPr>
              <a:xfrm>
                <a:off x="6638925" y="4405312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1B20644-5ECA-4B0E-A587-8CD116F5382F}"/>
                  </a:ext>
                </a:extLst>
              </p:cNvPr>
              <p:cNvSpPr/>
              <p:nvPr/>
            </p:nvSpPr>
            <p:spPr>
              <a:xfrm>
                <a:off x="7067550" y="4405311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222D3F1-54C9-448A-9F2A-691BA49C7315}"/>
                  </a:ext>
                </a:extLst>
              </p:cNvPr>
              <p:cNvSpPr/>
              <p:nvPr/>
            </p:nvSpPr>
            <p:spPr>
              <a:xfrm>
                <a:off x="7091361" y="3562340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67CD5FD-FF71-4EB0-9E8F-863234B8AB58}"/>
                  </a:ext>
                </a:extLst>
              </p:cNvPr>
              <p:cNvSpPr/>
              <p:nvPr/>
            </p:nvSpPr>
            <p:spPr>
              <a:xfrm>
                <a:off x="6593680" y="3733816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47AC01D-D235-4D27-8C02-0B7BE0F82932}"/>
                  </a:ext>
                </a:extLst>
              </p:cNvPr>
              <p:cNvSpPr/>
              <p:nvPr/>
            </p:nvSpPr>
            <p:spPr>
              <a:xfrm>
                <a:off x="6819899" y="3583782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853B07-A47F-41DD-B4B7-A369D76A7602}"/>
                  </a:ext>
                </a:extLst>
              </p:cNvPr>
              <p:cNvSpPr/>
              <p:nvPr/>
            </p:nvSpPr>
            <p:spPr>
              <a:xfrm>
                <a:off x="6838948" y="3933833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7198E9D-4BF7-4C80-80A2-CDF18A3791F0}"/>
                  </a:ext>
                </a:extLst>
              </p:cNvPr>
              <p:cNvSpPr/>
              <p:nvPr/>
            </p:nvSpPr>
            <p:spPr>
              <a:xfrm>
                <a:off x="6748461" y="4086229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00D1D8D-3503-40EA-B33A-1376CC5C60D3}"/>
                  </a:ext>
                </a:extLst>
              </p:cNvPr>
              <p:cNvSpPr/>
              <p:nvPr/>
            </p:nvSpPr>
            <p:spPr>
              <a:xfrm>
                <a:off x="6819899" y="4743450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B34A9E1-2A69-4057-9D77-507752620C6D}"/>
                  </a:ext>
                </a:extLst>
              </p:cNvPr>
              <p:cNvSpPr/>
              <p:nvPr/>
            </p:nvSpPr>
            <p:spPr>
              <a:xfrm>
                <a:off x="6872287" y="4295774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2AE32F8-F077-4F55-B460-E7E4BB0D212C}"/>
                  </a:ext>
                </a:extLst>
              </p:cNvPr>
              <p:cNvSpPr/>
              <p:nvPr/>
            </p:nvSpPr>
            <p:spPr>
              <a:xfrm>
                <a:off x="6824663" y="3786198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081DA9-4864-4BB6-9DDE-0A7399A3CF46}"/>
                  </a:ext>
                </a:extLst>
              </p:cNvPr>
              <p:cNvSpPr/>
              <p:nvPr/>
            </p:nvSpPr>
            <p:spPr>
              <a:xfrm>
                <a:off x="6779420" y="4052899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9773A3-41A0-4EC3-A321-BFA65B9DA3B0}"/>
                  </a:ext>
                </a:extLst>
              </p:cNvPr>
              <p:cNvSpPr/>
              <p:nvPr/>
            </p:nvSpPr>
            <p:spPr>
              <a:xfrm>
                <a:off x="7077074" y="4757742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FABCD2E-1755-4D94-8513-1305828EAA1E}"/>
                  </a:ext>
                </a:extLst>
              </p:cNvPr>
              <p:cNvSpPr/>
              <p:nvPr/>
            </p:nvSpPr>
            <p:spPr>
              <a:xfrm>
                <a:off x="6496049" y="3962411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20869E-58A9-4E8F-87D8-0054D4BB2BFA}"/>
                  </a:ext>
                </a:extLst>
              </p:cNvPr>
              <p:cNvSpPr txBox="1"/>
              <p:nvPr/>
            </p:nvSpPr>
            <p:spPr>
              <a:xfrm>
                <a:off x="209550" y="5871575"/>
                <a:ext cx="122281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Both classify according to argmax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. Just learn and represent it differently.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520869E-58A9-4E8F-87D8-0054D4BB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5871575"/>
                <a:ext cx="12228195" cy="461665"/>
              </a:xfrm>
              <a:prstGeom prst="rect">
                <a:avLst/>
              </a:prstGeom>
              <a:blipFill>
                <a:blip r:embed="rId5"/>
                <a:stretch>
                  <a:fillRect l="-748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7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7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F668-1432-4762-9DD4-43405FE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E515A-0636-4410-8D72-8F0D3966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563721-E402-4847-A90C-3454DCBB2CC6}"/>
                  </a:ext>
                </a:extLst>
              </p:cNvPr>
              <p:cNvSpPr txBox="1"/>
              <p:nvPr/>
            </p:nvSpPr>
            <p:spPr>
              <a:xfrm>
                <a:off x="3069431" y="2543812"/>
                <a:ext cx="6138862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563721-E402-4847-A90C-3454DCBB2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31" y="2543812"/>
                <a:ext cx="6138862" cy="1312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A71ED4A-92FB-4D7E-80D4-F234645D4A67}"/>
              </a:ext>
            </a:extLst>
          </p:cNvPr>
          <p:cNvSpPr txBox="1"/>
          <p:nvPr/>
        </p:nvSpPr>
        <p:spPr>
          <a:xfrm>
            <a:off x="367792" y="930854"/>
            <a:ext cx="11418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The Naïve Bayes Assumption: </a:t>
            </a:r>
          </a:p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b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</a:br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Each feature is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conditionally independent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given the class label.</a:t>
            </a:r>
            <a:endParaRPr lang="en-US" sz="2400" b="1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070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F668-1432-4762-9DD4-43405FE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E515A-0636-4410-8D72-8F0D3966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1ED4A-92FB-4D7E-80D4-F234645D4A67}"/>
              </a:ext>
            </a:extLst>
          </p:cNvPr>
          <p:cNvSpPr txBox="1"/>
          <p:nvPr/>
        </p:nvSpPr>
        <p:spPr>
          <a:xfrm>
            <a:off x="367792" y="734563"/>
            <a:ext cx="1141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How does this help?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971F9D-F9E5-4782-8C4C-B1EE9CA7AB89}"/>
                  </a:ext>
                </a:extLst>
              </p:cNvPr>
              <p:cNvSpPr txBox="1"/>
              <p:nvPr/>
            </p:nvSpPr>
            <p:spPr>
              <a:xfrm>
                <a:off x="3026569" y="1315789"/>
                <a:ext cx="61388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800" b="1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sz="2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971F9D-F9E5-4782-8C4C-B1EE9CA7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569" y="1315789"/>
                <a:ext cx="613886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325DD6B-4B46-4058-883F-4FD93BB60797}"/>
              </a:ext>
            </a:extLst>
          </p:cNvPr>
          <p:cNvSpPr txBox="1"/>
          <p:nvPr/>
        </p:nvSpPr>
        <p:spPr>
          <a:xfrm>
            <a:off x="8772525" y="1377342"/>
            <a:ext cx="2664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Bayes Theorem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C84BD9-CAEF-4956-BE62-C854CAFADB61}"/>
                  </a:ext>
                </a:extLst>
              </p:cNvPr>
              <p:cNvSpPr txBox="1"/>
              <p:nvPr/>
            </p:nvSpPr>
            <p:spPr>
              <a:xfrm>
                <a:off x="3879671" y="2227131"/>
                <a:ext cx="6138862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C84BD9-CAEF-4956-BE62-C854CAFAD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71" y="2227131"/>
                <a:ext cx="6138862" cy="13126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B904FC8-E66A-4EDB-8B14-ADE6FBAFA01F}"/>
              </a:ext>
            </a:extLst>
          </p:cNvPr>
          <p:cNvSpPr txBox="1"/>
          <p:nvPr/>
        </p:nvSpPr>
        <p:spPr>
          <a:xfrm>
            <a:off x="8772525" y="2467934"/>
            <a:ext cx="26647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F8C666-FEA9-4EB5-96CF-F86886E76E2A}"/>
                  </a:ext>
                </a:extLst>
              </p:cNvPr>
              <p:cNvSpPr txBox="1"/>
              <p:nvPr/>
            </p:nvSpPr>
            <p:spPr>
              <a:xfrm>
                <a:off x="3069431" y="4798161"/>
                <a:ext cx="6138862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=1,2,3,…,</m:t>
                              </m:r>
                              <m: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F8C666-FEA9-4EB5-96CF-F86886E7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31" y="4798161"/>
                <a:ext cx="6138862" cy="1138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3C35549-0F64-4021-A2B4-FB79E33CE9A8}"/>
              </a:ext>
            </a:extLst>
          </p:cNvPr>
          <p:cNvSpPr txBox="1"/>
          <p:nvPr/>
        </p:nvSpPr>
        <p:spPr>
          <a:xfrm>
            <a:off x="367792" y="4155382"/>
            <a:ext cx="1141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Can make predictions this way:</a:t>
            </a:r>
            <a:endParaRPr lang="en-US" sz="2400" b="1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0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7B3B-75C4-41B7-8BF7-6BA5C759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A83DF-695A-4823-B222-DB94A43A5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AD7AB-BC62-4D85-A7DA-A344D12E55AE}"/>
                  </a:ext>
                </a:extLst>
              </p:cNvPr>
              <p:cNvSpPr txBox="1"/>
              <p:nvPr/>
            </p:nvSpPr>
            <p:spPr>
              <a:xfrm>
                <a:off x="386588" y="1362040"/>
                <a:ext cx="11418824" cy="3094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Parameter Cost of Learning P(</a:t>
                </a:r>
                <a:r>
                  <a:rPr lang="en-US" sz="2400" b="1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x|y</a:t>
                </a: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):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In general, if I measure </a:t>
                </a: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d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things in </a:t>
                </a: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x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with each having </a:t>
                </a: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m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options, P(</a:t>
                </a:r>
                <a:r>
                  <a:rPr lang="en-US" sz="2400" b="1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x</a:t>
                </a:r>
                <a:r>
                  <a:rPr lang="en-US" sz="2400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|y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) will have</a:t>
                </a:r>
                <a:b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</a:b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free parameters to learn for a </a:t>
                </a: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c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class problem. </a:t>
                </a: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Yikes.</a:t>
                </a:r>
              </a:p>
              <a:p>
                <a:endParaRPr lang="en-US" sz="2400" b="1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endParaRPr lang="en-US" sz="2400" b="1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With the Naïve Bayes assumption, we only need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𝒎𝒅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for the </a:t>
                </a:r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u="none" strike="noStrik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u="none" strike="noStrike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distributions and </a:t>
                </a:r>
                <a14:m>
                  <m:oMath xmlns:m="http://schemas.openxmlformats.org/officeDocument/2006/math">
                    <m:r>
                      <a:rPr lang="en-US" sz="24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for the class prior </a:t>
                </a:r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for this setting.</a:t>
                </a:r>
                <a:endParaRPr lang="en-US" sz="2400" b="1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6AD7AB-BC62-4D85-A7DA-A344D12E5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8" y="1362040"/>
                <a:ext cx="11418824" cy="3094501"/>
              </a:xfrm>
              <a:prstGeom prst="rect">
                <a:avLst/>
              </a:prstGeom>
              <a:blipFill>
                <a:blip r:embed="rId2"/>
                <a:stretch>
                  <a:fillRect l="-666" t="-1224" b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876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F668-1432-4762-9DD4-43405FE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E515A-0636-4410-8D72-8F0D3966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71ED4A-92FB-4D7E-80D4-F234645D4A67}"/>
                  </a:ext>
                </a:extLst>
              </p:cNvPr>
              <p:cNvSpPr txBox="1"/>
              <p:nvPr/>
            </p:nvSpPr>
            <p:spPr>
              <a:xfrm>
                <a:off x="367791" y="1620388"/>
                <a:ext cx="12290933" cy="2198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Learn the conditional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for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and class </a:t>
                </a:r>
                <a14:m>
                  <m:oMath xmlns:m="http://schemas.openxmlformats.org/officeDocument/2006/math">
                    <m:r>
                      <a:rPr lang="en-US" sz="2400" b="1" i="0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 </a:t>
                </a:r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(training)</a:t>
                </a:r>
                <a:endParaRPr lang="en-US" sz="2400" b="1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Estimate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as a fraction of records with </a:t>
                </a:r>
                <a14:m>
                  <m:oMath xmlns:m="http://schemas.openxmlformats.org/officeDocument/2006/math">
                    <m:r>
                      <a:rPr lang="en-US" sz="2400" b="1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for each</a:t>
                </a:r>
                <a:r>
                  <a:rPr lang="en-US" sz="2400" b="1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class c</a:t>
                </a:r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 </a:t>
                </a:r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(training)</a:t>
                </a:r>
                <a:endParaRPr lang="en-US" sz="2400" b="1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For a new example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, predict:  </a:t>
                </a:r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(testing)</a:t>
                </a:r>
                <a:endParaRPr lang="en-US" sz="2400" b="1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71ED4A-92FB-4D7E-80D4-F234645D4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91" y="1620388"/>
                <a:ext cx="12290933" cy="2198359"/>
              </a:xfrm>
              <a:prstGeom prst="rect">
                <a:avLst/>
              </a:prstGeom>
              <a:blipFill>
                <a:blip r:embed="rId2"/>
                <a:stretch>
                  <a:fillRect l="-793" b="-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F8C666-FEA9-4EB5-96CF-F86886E76E2A}"/>
                  </a:ext>
                </a:extLst>
              </p:cNvPr>
              <p:cNvSpPr txBox="1"/>
              <p:nvPr/>
            </p:nvSpPr>
            <p:spPr>
              <a:xfrm>
                <a:off x="3069431" y="4270802"/>
                <a:ext cx="6138862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=1,2,3,…,</m:t>
                              </m:r>
                              <m: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F8C666-FEA9-4EB5-96CF-F86886E7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31" y="4270802"/>
                <a:ext cx="6138862" cy="1138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1AB739-62A7-474A-AD16-232FB4D49F2A}"/>
              </a:ext>
            </a:extLst>
          </p:cNvPr>
          <p:cNvSpPr txBox="1"/>
          <p:nvPr/>
        </p:nvSpPr>
        <p:spPr>
          <a:xfrm>
            <a:off x="171196" y="910684"/>
            <a:ext cx="1141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The Naïve Bayes Model Steps:</a:t>
            </a:r>
            <a:endParaRPr lang="en-US" sz="24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6196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F668-1432-4762-9DD4-43405FE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Problems with 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E515A-0636-4410-8D72-8F0D3966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F8C666-FEA9-4EB5-96CF-F86886E76E2A}"/>
                  </a:ext>
                </a:extLst>
              </p:cNvPr>
              <p:cNvSpPr txBox="1"/>
              <p:nvPr/>
            </p:nvSpPr>
            <p:spPr>
              <a:xfrm>
                <a:off x="3069431" y="1411061"/>
                <a:ext cx="6138862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u="none" strike="noStrike" baseline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=0,1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F8C666-FEA9-4EB5-96CF-F86886E7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431" y="1411061"/>
                <a:ext cx="6138862" cy="1138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1AB739-62A7-474A-AD16-232FB4D49F2A}"/>
              </a:ext>
            </a:extLst>
          </p:cNvPr>
          <p:cNvSpPr txBox="1"/>
          <p:nvPr/>
        </p:nvSpPr>
        <p:spPr>
          <a:xfrm>
            <a:off x="171196" y="1050546"/>
            <a:ext cx="1141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The zero-probability problem:</a:t>
            </a:r>
            <a:endParaRPr lang="en-US" sz="24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7" name="Graphic 6" descr="Arrow: Slight curve with solid fill">
            <a:extLst>
              <a:ext uri="{FF2B5EF4-FFF2-40B4-BE49-F238E27FC236}">
                <a16:creationId xmlns:a16="http://schemas.microsoft.com/office/drawing/2014/main" id="{63B37324-0E18-4E50-A82F-B942DB581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100000">
            <a:off x="7191217" y="2384862"/>
            <a:ext cx="571543" cy="571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CD7BC2-272D-4BCB-9A83-802EC0313209}"/>
              </a:ext>
            </a:extLst>
          </p:cNvPr>
          <p:cNvSpPr txBox="1"/>
          <p:nvPr/>
        </p:nvSpPr>
        <p:spPr>
          <a:xfrm>
            <a:off x="2390909" y="2824767"/>
            <a:ext cx="7410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If any one of these terms is 0 for an instance, whole thing is 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FC93E-2D0C-4ECB-94D9-4D049CB18463}"/>
              </a:ext>
            </a:extLst>
          </p:cNvPr>
          <p:cNvSpPr txBox="1"/>
          <p:nvPr/>
        </p:nvSpPr>
        <p:spPr>
          <a:xfrm>
            <a:off x="171196" y="4020261"/>
            <a:ext cx="1141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Why might that happen?</a:t>
            </a:r>
            <a:endParaRPr lang="en-US" sz="24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E903CE-F5F0-4701-93AE-F7F43EE8209E}"/>
              </a:ext>
            </a:extLst>
          </p:cNvPr>
          <p:cNvSpPr txBox="1"/>
          <p:nvPr/>
        </p:nvSpPr>
        <p:spPr>
          <a:xfrm>
            <a:off x="1663302" y="4687318"/>
            <a:ext cx="886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What if a new email contains a word we never saw in the training emails?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1EC935-CF33-4714-899C-A20B88DF6E96}"/>
                  </a:ext>
                </a:extLst>
              </p:cNvPr>
              <p:cNvSpPr txBox="1"/>
              <p:nvPr/>
            </p:nvSpPr>
            <p:spPr>
              <a:xfrm>
                <a:off x="2811177" y="5182129"/>
                <a:ext cx="61388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e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𝑛𝑜𝑡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𝑠𝑝𝑎𝑚</m:t>
                          </m:r>
                        </m:e>
                      </m:d>
                      <m:r>
                        <a:rPr lang="en-US" sz="2400" b="0" i="1" u="none" strike="noStrike" baseline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1EC935-CF33-4714-899C-A20B88DF6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177" y="5182129"/>
                <a:ext cx="6138862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6088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F80E-1952-47AD-AC7B-0AEABBDC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Problems with 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91A7B-2344-4881-B18B-CA512B0C6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7898-76CA-4BD9-A2EE-836D03C5F13C}"/>
              </a:ext>
            </a:extLst>
          </p:cNvPr>
          <p:cNvSpPr txBox="1"/>
          <p:nvPr/>
        </p:nvSpPr>
        <p:spPr>
          <a:xfrm>
            <a:off x="514349" y="5543593"/>
            <a:ext cx="11338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24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This is just adding a prior to the estimated conditional distributions.</a:t>
            </a:r>
          </a:p>
          <a:p>
            <a:pPr marR="0" algn="ctr"/>
            <a:r>
              <a:rPr lang="en-US" sz="2400" i="0" u="none" strike="noStrike" baseline="0" dirty="0">
                <a:solidFill>
                  <a:srgbClr val="D73F09"/>
                </a:solidFill>
                <a:latin typeface="Avenir Next LT Pro" panose="020B0504020202020204" pitchFamily="34" charset="0"/>
              </a:rPr>
              <a:t>Specifically,</a:t>
            </a:r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 a Beta(1,1) prior.</a:t>
            </a:r>
            <a:endParaRPr lang="en-US" sz="2400" i="0" u="none" strike="noStrike" baseline="0" dirty="0">
              <a:solidFill>
                <a:srgbClr val="D73F09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AA8883-2F49-483C-B220-E228A85EB544}"/>
                  </a:ext>
                </a:extLst>
              </p:cNvPr>
              <p:cNvSpPr txBox="1"/>
              <p:nvPr/>
            </p:nvSpPr>
            <p:spPr>
              <a:xfrm>
                <a:off x="386588" y="796157"/>
                <a:ext cx="11418824" cy="4581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Laplace Smoothing for Binary Variables</a:t>
                </a:r>
              </a:p>
              <a:p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For binary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, 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add a small prior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Bernoulli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(#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)+1</m:t>
                          </m:r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𝑡𝑖𝑚𝑒𝑠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lvl="1"/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Taking our P(</a:t>
                </a:r>
                <a:r>
                  <a:rPr lang="en-US" sz="2400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LowerUpper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| CS434=easy) example:</a:t>
                </a:r>
              </a:p>
              <a:p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𝑙𝑜𝑤𝑒𝑟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𝐶𝑆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434=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𝑒𝑎𝑠𝑦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(#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𝑜𝑓𝑓𝑟𝑒𝑠h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𝑠𝑜𝑝h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𝑤h𝑜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𝑡h𝑖𝑛𝑘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434 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𝑒𝑎𝑠𝑦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𝑓𝑟𝑒𝑠h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𝑠𝑜𝑝h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AA8883-2F49-483C-B220-E228A85EB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8" y="796157"/>
                <a:ext cx="11418824" cy="4581832"/>
              </a:xfrm>
              <a:prstGeom prst="rect">
                <a:avLst/>
              </a:prstGeom>
              <a:blipFill>
                <a:blip r:embed="rId2"/>
                <a:stretch>
                  <a:fillRect l="-800" t="-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0628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F80E-1952-47AD-AC7B-0AEABBDC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91A7B-2344-4881-B18B-CA512B0C6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99</a:t>
            </a:fld>
            <a:endParaRPr lang="en-US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8F060F85-96BE-4461-B876-E240DDF84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25442"/>
              </p:ext>
            </p:extLst>
          </p:nvPr>
        </p:nvGraphicFramePr>
        <p:xfrm>
          <a:off x="679450" y="729191"/>
          <a:ext cx="140652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9785">
                  <a:extLst>
                    <a:ext uri="{9D8B030D-6E8A-4147-A177-3AD203B41FA5}">
                      <a16:colId xmlns:a16="http://schemas.microsoft.com/office/drawing/2014/main" val="982224407"/>
                    </a:ext>
                  </a:extLst>
                </a:gridCol>
                <a:gridCol w="549785">
                  <a:extLst>
                    <a:ext uri="{9D8B030D-6E8A-4147-A177-3AD203B41FA5}">
                      <a16:colId xmlns:a16="http://schemas.microsoft.com/office/drawing/2014/main" val="24854623"/>
                    </a:ext>
                  </a:extLst>
                </a:gridCol>
                <a:gridCol w="306954">
                  <a:extLst>
                    <a:ext uri="{9D8B030D-6E8A-4147-A177-3AD203B41FA5}">
                      <a16:colId xmlns:a16="http://schemas.microsoft.com/office/drawing/2014/main" val="38384081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5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1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548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080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46C7E5-9783-49AF-9966-FBDAB7C12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67954"/>
              </p:ext>
            </p:extLst>
          </p:nvPr>
        </p:nvGraphicFramePr>
        <p:xfrm>
          <a:off x="3327400" y="2844165"/>
          <a:ext cx="301327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6635">
                  <a:extLst>
                    <a:ext uri="{9D8B030D-6E8A-4147-A177-3AD203B41FA5}">
                      <a16:colId xmlns:a16="http://schemas.microsoft.com/office/drawing/2014/main" val="982224407"/>
                    </a:ext>
                  </a:extLst>
                </a:gridCol>
                <a:gridCol w="1506635">
                  <a:extLst>
                    <a:ext uri="{9D8B030D-6E8A-4147-A177-3AD203B41FA5}">
                      <a16:colId xmlns:a16="http://schemas.microsoft.com/office/drawing/2014/main" val="24854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P(X1=</a:t>
                      </a:r>
                      <a:r>
                        <a:rPr lang="en-US" dirty="0" err="1"/>
                        <a:t>x|Y</a:t>
                      </a:r>
                      <a:r>
                        <a:rPr lang="en-US" dirty="0"/>
                        <a:t>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5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1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5480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2DA6A6-51D2-4D7F-A9E1-8115F856E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4901"/>
              </p:ext>
            </p:extLst>
          </p:nvPr>
        </p:nvGraphicFramePr>
        <p:xfrm>
          <a:off x="7013575" y="2844165"/>
          <a:ext cx="301327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6635">
                  <a:extLst>
                    <a:ext uri="{9D8B030D-6E8A-4147-A177-3AD203B41FA5}">
                      <a16:colId xmlns:a16="http://schemas.microsoft.com/office/drawing/2014/main" val="982224407"/>
                    </a:ext>
                  </a:extLst>
                </a:gridCol>
                <a:gridCol w="1506635">
                  <a:extLst>
                    <a:ext uri="{9D8B030D-6E8A-4147-A177-3AD203B41FA5}">
                      <a16:colId xmlns:a16="http://schemas.microsoft.com/office/drawing/2014/main" val="24854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P(X1=</a:t>
                      </a:r>
                      <a:r>
                        <a:rPr lang="en-US" dirty="0" err="1"/>
                        <a:t>x|Y</a:t>
                      </a:r>
                      <a:r>
                        <a:rPr lang="en-US" dirty="0"/>
                        <a:t>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5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1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5480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19F2F7C-3B96-4C09-8533-6BD277BD1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300602"/>
              </p:ext>
            </p:extLst>
          </p:nvPr>
        </p:nvGraphicFramePr>
        <p:xfrm>
          <a:off x="3327400" y="4206240"/>
          <a:ext cx="301327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6635">
                  <a:extLst>
                    <a:ext uri="{9D8B030D-6E8A-4147-A177-3AD203B41FA5}">
                      <a16:colId xmlns:a16="http://schemas.microsoft.com/office/drawing/2014/main" val="982224407"/>
                    </a:ext>
                  </a:extLst>
                </a:gridCol>
                <a:gridCol w="1506635">
                  <a:extLst>
                    <a:ext uri="{9D8B030D-6E8A-4147-A177-3AD203B41FA5}">
                      <a16:colId xmlns:a16="http://schemas.microsoft.com/office/drawing/2014/main" val="24854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P(X2=</a:t>
                      </a:r>
                      <a:r>
                        <a:rPr lang="en-US" dirty="0" err="1"/>
                        <a:t>x|Y</a:t>
                      </a:r>
                      <a:r>
                        <a:rPr lang="en-US" dirty="0"/>
                        <a:t>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5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1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5480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ABDF7A-18F8-472C-A486-369305BD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92255"/>
              </p:ext>
            </p:extLst>
          </p:nvPr>
        </p:nvGraphicFramePr>
        <p:xfrm>
          <a:off x="7013575" y="4206240"/>
          <a:ext cx="301327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6635">
                  <a:extLst>
                    <a:ext uri="{9D8B030D-6E8A-4147-A177-3AD203B41FA5}">
                      <a16:colId xmlns:a16="http://schemas.microsoft.com/office/drawing/2014/main" val="982224407"/>
                    </a:ext>
                  </a:extLst>
                </a:gridCol>
                <a:gridCol w="1506635">
                  <a:extLst>
                    <a:ext uri="{9D8B030D-6E8A-4147-A177-3AD203B41FA5}">
                      <a16:colId xmlns:a16="http://schemas.microsoft.com/office/drawing/2014/main" val="24854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P(X2=</a:t>
                      </a:r>
                      <a:r>
                        <a:rPr lang="en-US" dirty="0" err="1"/>
                        <a:t>x|Y</a:t>
                      </a:r>
                      <a:r>
                        <a:rPr lang="en-US" dirty="0"/>
                        <a:t>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5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1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54800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3F3FCF7-4521-4A45-AEAF-A4B9AFF99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76621"/>
              </p:ext>
            </p:extLst>
          </p:nvPr>
        </p:nvGraphicFramePr>
        <p:xfrm>
          <a:off x="3327400" y="1205441"/>
          <a:ext cx="301327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6635">
                  <a:extLst>
                    <a:ext uri="{9D8B030D-6E8A-4147-A177-3AD203B41FA5}">
                      <a16:colId xmlns:a16="http://schemas.microsoft.com/office/drawing/2014/main" val="982224407"/>
                    </a:ext>
                  </a:extLst>
                </a:gridCol>
                <a:gridCol w="1506635">
                  <a:extLst>
                    <a:ext uri="{9D8B030D-6E8A-4147-A177-3AD203B41FA5}">
                      <a16:colId xmlns:a16="http://schemas.microsoft.com/office/drawing/2014/main" val="24854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P(Y=y)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55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1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548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746944"/>
      </p:ext>
    </p:extLst>
  </p:cSld>
  <p:clrMapOvr>
    <a:masterClrMapping/>
  </p:clrMapOvr>
</p:sld>
</file>

<file path=ppt/theme/theme1.xml><?xml version="1.0" encoding="utf-8"?>
<a:theme xmlns:a="http://schemas.openxmlformats.org/drawingml/2006/main" name="CS53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39" id="{822DD2A6-CE25-4827-B94B-CFD5B929E096}" vid="{1CFDBF4D-E3B9-4FCB-9D8E-160FC41F3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CS539</Template>
  <TotalTime>47354</TotalTime>
  <Words>8501</Words>
  <Application>Microsoft Macintosh PowerPoint</Application>
  <PresentationFormat>Widescreen</PresentationFormat>
  <Paragraphs>1325</Paragraphs>
  <Slides>123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4" baseType="lpstr">
      <vt:lpstr>Arial</vt:lpstr>
      <vt:lpstr>Arial Nova Light</vt:lpstr>
      <vt:lpstr>Avenir Book</vt:lpstr>
      <vt:lpstr>Avenir Next LT Pro</vt:lpstr>
      <vt:lpstr>Broadway</vt:lpstr>
      <vt:lpstr>Calibri</vt:lpstr>
      <vt:lpstr>Cambria Math</vt:lpstr>
      <vt:lpstr>Courier New</vt:lpstr>
      <vt:lpstr>Microsoft Yi Baiti</vt:lpstr>
      <vt:lpstr>Roboto</vt:lpstr>
      <vt:lpstr>CS539</vt:lpstr>
      <vt:lpstr>Machine Learning  and Data Mining</vt:lpstr>
      <vt:lpstr>Midterm Logistics</vt:lpstr>
      <vt:lpstr>Midterm Structure</vt:lpstr>
      <vt:lpstr>PowerPoint Presentation</vt:lpstr>
      <vt:lpstr>General Concepts</vt:lpstr>
      <vt:lpstr>No Assumptions  No Learning</vt:lpstr>
      <vt:lpstr>No Assumptions  No Learning</vt:lpstr>
      <vt:lpstr>No Assumptions  No Learning</vt:lpstr>
      <vt:lpstr>PowerPoint Presentation</vt:lpstr>
      <vt:lpstr>PowerPoint Presentation</vt:lpstr>
      <vt:lpstr>PowerPoint Presentation</vt:lpstr>
      <vt:lpstr>Error Decomposition for Function Approximation</vt:lpstr>
      <vt:lpstr>Error Decomposition for Function Approximation</vt:lpstr>
      <vt:lpstr>Error Decomposition for Function Approximation</vt:lpstr>
      <vt:lpstr>Error Decomposition for Function Approximation</vt:lpstr>
      <vt:lpstr>Error Decomposition for Function Approximation</vt:lpstr>
      <vt:lpstr>PowerPoint Presentation</vt:lpstr>
      <vt:lpstr>PowerPoint Presentation</vt:lpstr>
      <vt:lpstr>PowerPoint Presentation</vt:lpstr>
      <vt:lpstr>Reducing Sources of Error</vt:lpstr>
      <vt:lpstr>What is Bayes Error?</vt:lpstr>
      <vt:lpstr>Overfitting, Underfitting, and Model Selection</vt:lpstr>
      <vt:lpstr>kNN</vt:lpstr>
      <vt:lpstr>Intuition for your First Machine Learning Algorithm</vt:lpstr>
      <vt:lpstr>Formalizing k-Nearest Neighbors</vt:lpstr>
      <vt:lpstr>An Example: Iris Species Classification</vt:lpstr>
      <vt:lpstr>The Effect of Extreme k-values</vt:lpstr>
      <vt:lpstr>Formalizing k-Nearest Neighbors for Regression</vt:lpstr>
      <vt:lpstr>Formalizing k-Nearest Neighbors for Regression</vt:lpstr>
      <vt:lpstr>PowerPoint Presentation</vt:lpstr>
      <vt:lpstr>Practical Issues with k-NN</vt:lpstr>
      <vt:lpstr>Practical Issues with k-NN</vt:lpstr>
      <vt:lpstr>Practical Issues with k-NN</vt:lpstr>
      <vt:lpstr>Practical Issues with k-NN</vt:lpstr>
      <vt:lpstr>Hyperparameters of k-Nearest Neighbors</vt:lpstr>
      <vt:lpstr>Model Selection – The Validation Set</vt:lpstr>
      <vt:lpstr>Model Selection – K-fold Cross Validation</vt:lpstr>
      <vt:lpstr>Model Selection – K-fold Cross Validation</vt:lpstr>
      <vt:lpstr>Model Selection – K-fold Cross Validation</vt:lpstr>
      <vt:lpstr>Model Selection – Leave-One-Out Cross Validation</vt:lpstr>
      <vt:lpstr>PowerPoint Presentation</vt:lpstr>
      <vt:lpstr>Example Leave-One-Out Cross Validation</vt:lpstr>
      <vt:lpstr>Probability / MLE / MAP</vt:lpstr>
      <vt:lpstr>Your First Probabilistic Learning Algorithm: MLE</vt:lpstr>
      <vt:lpstr>Baby Steps:  Estimating the Bias of a Coin</vt:lpstr>
      <vt:lpstr>PowerPoint Presentation</vt:lpstr>
      <vt:lpstr>General Case: Estimating the Bias of a Coin with MLE</vt:lpstr>
      <vt:lpstr>General Case: Estimating the Bias of a Coin with MLE</vt:lpstr>
      <vt:lpstr>Concepts in Bayesian Statistics</vt:lpstr>
      <vt:lpstr>Your Second Statistical Learning Algorithm: MAP</vt:lpstr>
      <vt:lpstr>Effect of Prior on Coin Flip</vt:lpstr>
      <vt:lpstr>PowerPoint Presentation</vt:lpstr>
      <vt:lpstr>PowerPoint Presentation</vt:lpstr>
      <vt:lpstr>Linear Regression</vt:lpstr>
      <vt:lpstr>An Example Linear Regression Problem</vt:lpstr>
      <vt:lpstr>Visualizing Sum of Squared Error</vt:lpstr>
      <vt:lpstr>Multidimensional Linear Regression</vt:lpstr>
      <vt:lpstr>Robustness of Ordinary Least Squares (OLS)</vt:lpstr>
      <vt:lpstr>Multidimensional Linear Regression</vt:lpstr>
      <vt:lpstr>Let’s view this from a different angle</vt:lpstr>
      <vt:lpstr>Let’s view this from a different angle</vt:lpstr>
      <vt:lpstr>Let’s view this from a different angle</vt:lpstr>
      <vt:lpstr>Beyond Lines but Still Linear?</vt:lpstr>
      <vt:lpstr>Beyond Lines but Still Linear?</vt:lpstr>
      <vt:lpstr>Linear Regression over Basis Functions</vt:lpstr>
      <vt:lpstr>Linear Regression over Basis Functions</vt:lpstr>
      <vt:lpstr>PowerPoint Presentation</vt:lpstr>
      <vt:lpstr>PowerPoint Presentation</vt:lpstr>
      <vt:lpstr>Effect of Regularization </vt:lpstr>
      <vt:lpstr>Summary of Regularization</vt:lpstr>
      <vt:lpstr>Logistic Regression</vt:lpstr>
      <vt:lpstr>Why not regress probabilities directly?</vt:lpstr>
      <vt:lpstr>Logistic Regression</vt:lpstr>
      <vt:lpstr>Logistic Regression</vt:lpstr>
      <vt:lpstr>Logistic Regression</vt:lpstr>
      <vt:lpstr>Let’s Be Sure We Understand Lines</vt:lpstr>
      <vt:lpstr>Let’s Be Sure We Understand Lines</vt:lpstr>
      <vt:lpstr>Let’s Be Sure We Understand Lines</vt:lpstr>
      <vt:lpstr>Let’s Be Sure We Understand Lines</vt:lpstr>
      <vt:lpstr>Let’s Be Sure We Understand Lines</vt:lpstr>
      <vt:lpstr>MLE for Logistic Regression</vt:lpstr>
      <vt:lpstr>An example of Logistic Regression with Gradient Descent</vt:lpstr>
      <vt:lpstr>Perceptron</vt:lpstr>
      <vt:lpstr>Perceptron vs Logistic Regression</vt:lpstr>
      <vt:lpstr>Perceptron vs Logistic Regression</vt:lpstr>
      <vt:lpstr>The Perceptron: Learning Algorithm</vt:lpstr>
      <vt:lpstr>The Perceptron: Limitations</vt:lpstr>
      <vt:lpstr>The Perceptron: Limitations</vt:lpstr>
      <vt:lpstr>Naïve Bayes</vt:lpstr>
      <vt:lpstr>Reminders about (conditional) independence</vt:lpstr>
      <vt:lpstr>Reminders about (conditional) independence</vt:lpstr>
      <vt:lpstr>Generative vs. Discriminative Models</vt:lpstr>
      <vt:lpstr>Naïve Bayes Model Idea</vt:lpstr>
      <vt:lpstr>Naïve Bayes Model Idea</vt:lpstr>
      <vt:lpstr>Naïve Bayes Model Idea</vt:lpstr>
      <vt:lpstr>Naïve Bayes Model Idea</vt:lpstr>
      <vt:lpstr>Practical Problems with Naïve Bayes</vt:lpstr>
      <vt:lpstr>Practical Problems with Naïve Bayes</vt:lpstr>
      <vt:lpstr>A Binary Example</vt:lpstr>
      <vt:lpstr>Fit A Bernoulli Naïve Bayes Model To This Data</vt:lpstr>
      <vt:lpstr>Fit A Bernoulli Naïve Bayes Model To This Data</vt:lpstr>
      <vt:lpstr>Fit A Bernoulli Naïve Bayes Model To This Data</vt:lpstr>
      <vt:lpstr>Fit A Bernoulli Naïve Bayes Model To This Data</vt:lpstr>
      <vt:lpstr>Fit A Bernoulli Naïve Bayes Model To This Data</vt:lpstr>
      <vt:lpstr>Fit A Bernoulli Naïve Bayes Model To This Data</vt:lpstr>
      <vt:lpstr>Fit A Bernoulli Naïve Bayes Model To This Data</vt:lpstr>
      <vt:lpstr>Fit A Bernoulli Naïve Bayes Model To This Data</vt:lpstr>
      <vt:lpstr>Support Vector Machines</vt:lpstr>
      <vt:lpstr>Comparing Hard and Soft Margin SVM</vt:lpstr>
      <vt:lpstr>PowerPoint Presentation</vt:lpstr>
      <vt:lpstr>PowerPoint Presentation</vt:lpstr>
      <vt:lpstr>SVM Hyperpameters</vt:lpstr>
      <vt:lpstr>SVM Hyperpameters</vt:lpstr>
      <vt:lpstr>SVM Hyperpameters</vt:lpstr>
      <vt:lpstr>SVM Hyperpameters</vt:lpstr>
      <vt:lpstr>Learning Linear Classifiers over Basis Functions</vt:lpstr>
      <vt:lpstr>Dot Product in Quadratic Feature Space</vt:lpstr>
      <vt:lpstr>Kernel Functions: The Kernel Trick</vt:lpstr>
      <vt:lpstr>Kernel Functions: The Kernel Trick</vt:lpstr>
      <vt:lpstr>Kernel SVM</vt:lpstr>
      <vt:lpstr>Evaluating Classifiers</vt:lpstr>
      <vt:lpstr>Evaluating Classifiers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Word?</dc:title>
  <dc:creator>stefmlpcola@gmail.com</dc:creator>
  <cp:lastModifiedBy>Lee, Stefan M</cp:lastModifiedBy>
  <cp:revision>1386</cp:revision>
  <dcterms:created xsi:type="dcterms:W3CDTF">2020-11-24T17:22:38Z</dcterms:created>
  <dcterms:modified xsi:type="dcterms:W3CDTF">2023-11-01T22:37:22Z</dcterms:modified>
</cp:coreProperties>
</file>